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50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9" r:id="rId13"/>
    <p:sldId id="416" r:id="rId14"/>
    <p:sldId id="417" r:id="rId15"/>
    <p:sldId id="418" r:id="rId16"/>
    <p:sldId id="420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5E07"/>
    <a:srgbClr val="FF8000"/>
    <a:srgbClr val="32B208"/>
    <a:srgbClr val="E3B570"/>
    <a:srgbClr val="F5C28B"/>
    <a:srgbClr val="29B741"/>
    <a:srgbClr val="970097"/>
    <a:srgbClr val="7E007E"/>
    <a:srgbClr val="F5A035"/>
    <a:srgbClr val="C98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920" y="6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5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9862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8A7D-4788-FE4D-B0CA-7BF393B6ED2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28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1138-25E4-7F4A-B310-E9F9FF5B562D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00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7C65-CB73-DF42-BD30-05368DBA384B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87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9C18-C7A1-C04E-8FC6-81E2D5FAD5F5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56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488C-7543-FF41-AE9F-6877799415F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03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36EE-929A-244D-AB8A-33F1B4704B56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21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D661-3CE9-6D4B-9020-2FB497AA520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5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A0A9-6E90-BD47-88EA-BF6B5E2193B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93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7BBD-5D6A-0D44-8EF6-67B7B13724E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82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2EB0C-0012-4844-82DD-81FAF7A2F28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3F1C-D03B-EE4D-B2FA-29AFDC8ADAF2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5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B92B-D902-3F40-8459-2EF91E81921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6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83828B7-46D2-814F-AD90-4E59069649B6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512" y="620688"/>
            <a:ext cx="8784976" cy="4946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23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Proposta de Abertura de Claro para Professor Doutor</a:t>
            </a:r>
            <a:r>
              <a:rPr lang="en-US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3568" y="5085184"/>
            <a:ext cx="7776864" cy="44845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2300" dirty="0" smtClean="0">
                <a:solidFill>
                  <a:srgbClr val="003399"/>
                </a:solidFill>
                <a:latin typeface="Franklin Gothic Medium" charset="0"/>
              </a:rPr>
              <a:t>Proponentes</a:t>
            </a:r>
            <a:r>
              <a:rPr lang="pt-BR" sz="2300" dirty="0">
                <a:solidFill>
                  <a:srgbClr val="003399"/>
                </a:solidFill>
                <a:latin typeface="Franklin Gothic Medium" charset="0"/>
              </a:rPr>
              <a:t>: </a:t>
            </a:r>
            <a:r>
              <a:rPr lang="pt-BR" sz="2300" dirty="0" err="1" smtClean="0">
                <a:solidFill>
                  <a:srgbClr val="003399"/>
                </a:solidFill>
                <a:latin typeface="Franklin Gothic Medium" charset="0"/>
              </a:rPr>
              <a:t>Kaline</a:t>
            </a:r>
            <a:r>
              <a:rPr lang="pt-BR" sz="2300" dirty="0" smtClean="0">
                <a:solidFill>
                  <a:srgbClr val="003399"/>
                </a:solidFill>
                <a:latin typeface="Franklin Gothic Medium" charset="0"/>
              </a:rPr>
              <a:t> Coutinho, Márcio Varella</a:t>
            </a:r>
            <a:r>
              <a:rPr lang="pt-BR" sz="2300" dirty="0">
                <a:solidFill>
                  <a:srgbClr val="003399"/>
                </a:solidFill>
                <a:latin typeface="Franklin Gothic Medium" charset="0"/>
              </a:rPr>
              <a:t>, </a:t>
            </a:r>
            <a:r>
              <a:rPr lang="pt-BR" sz="2300" dirty="0" smtClean="0">
                <a:solidFill>
                  <a:srgbClr val="003399"/>
                </a:solidFill>
                <a:latin typeface="Franklin Gothic Medium" charset="0"/>
              </a:rPr>
              <a:t>Sylvio Canut</a:t>
            </a:r>
            <a:r>
              <a:rPr lang="pt-BR" sz="2300" b="1" dirty="0" smtClean="0">
                <a:solidFill>
                  <a:srgbClr val="003399"/>
                </a:solidFill>
                <a:latin typeface="Franklin Gothic Medium" charset="0"/>
              </a:rPr>
              <a:t>o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79512" y="2492896"/>
            <a:ext cx="8784976" cy="9562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Modelagem da Resposta Molecular à Radiação Eletromagnética</a:t>
            </a:r>
            <a:r>
              <a:rPr lang="en-US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43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80928"/>
            <a:ext cx="8282608" cy="2879994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576" y="476672"/>
            <a:ext cx="7848872" cy="178728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Web </a:t>
            </a:r>
            <a:r>
              <a:rPr lang="pt-BR" sz="2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of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Science (período: 01/01/2015 a 11/03/2022)</a:t>
            </a:r>
          </a:p>
          <a:p>
            <a:pPr algn="ctr">
              <a:buClrTx/>
              <a:buFontTx/>
              <a:buNone/>
              <a:defRPr/>
            </a:pPr>
            <a:endParaRPr lang="pt-BR" sz="2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ctr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AP = </a:t>
            </a:r>
            <a:r>
              <a:rPr lang="pt-BR" sz="2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artigos 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publicados</a:t>
            </a:r>
          </a:p>
          <a:p>
            <a:pPr algn="ctr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AR = artigos de revisão</a:t>
            </a:r>
          </a:p>
          <a:p>
            <a:pPr algn="ctr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AC = artigos com alto número de citações 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endParaRPr lang="en-US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6129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268753"/>
            <a:ext cx="6803999" cy="48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4675701" cy="1331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48680"/>
            <a:ext cx="4127500" cy="78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88840"/>
            <a:ext cx="6516269" cy="44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9441"/>
            <a:ext cx="9144000" cy="1903819"/>
            <a:chOff x="0" y="2034000"/>
            <a:chExt cx="9144000" cy="19038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08300"/>
              <a:ext cx="9144000" cy="102951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2" y="2034000"/>
              <a:ext cx="3263900" cy="889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118464"/>
            <a:ext cx="2192499" cy="47395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7773" y="2132856"/>
            <a:ext cx="5975999" cy="4612938"/>
            <a:chOff x="327773" y="2132856"/>
            <a:chExt cx="5975999" cy="4612938"/>
          </a:xfrm>
        </p:grpSpPr>
        <p:grpSp>
          <p:nvGrpSpPr>
            <p:cNvPr id="7" name="Group 6"/>
            <p:cNvGrpSpPr/>
            <p:nvPr/>
          </p:nvGrpSpPr>
          <p:grpSpPr>
            <a:xfrm>
              <a:off x="327773" y="2132856"/>
              <a:ext cx="5975999" cy="4612938"/>
              <a:chOff x="0" y="2245062"/>
              <a:chExt cx="5975999" cy="46129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245062"/>
                <a:ext cx="5975999" cy="461293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2123728" y="6381328"/>
                <a:ext cx="3744416" cy="47667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icrosoft YaHei" charset="0"/>
                  <a:cs typeface="Microsoft YaHei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2339752" y="5157192"/>
              <a:ext cx="3744416" cy="216024"/>
            </a:xfrm>
            <a:prstGeom prst="rect">
              <a:avLst/>
            </a:prstGeom>
            <a:solidFill>
              <a:srgbClr val="FFFF00">
                <a:alpha val="1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56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6618825" cy="1403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265059" cy="1296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356992"/>
            <a:ext cx="9144000" cy="2852936"/>
            <a:chOff x="0" y="3356992"/>
            <a:chExt cx="9144000" cy="28529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356992"/>
              <a:ext cx="9144000" cy="10885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4" y="4509120"/>
              <a:ext cx="7805519" cy="165599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611560" y="5733256"/>
              <a:ext cx="7344816" cy="476672"/>
            </a:xfrm>
            <a:prstGeom prst="rect">
              <a:avLst/>
            </a:prstGeom>
            <a:solidFill>
              <a:srgbClr val="FFFF00">
                <a:alpha val="1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1600" y="6309320"/>
            <a:ext cx="684076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buClrTx/>
              <a:defRPr/>
            </a:pPr>
            <a:r>
              <a:rPr lang="en-US" sz="1600" dirty="0" smtClean="0">
                <a:latin typeface="Franklin Gothic Medium"/>
                <a:cs typeface="Franklin Gothic Medium"/>
              </a:rPr>
              <a:t>17 </a:t>
            </a:r>
            <a:r>
              <a:rPr lang="en-US" sz="1600" dirty="0" err="1" smtClean="0">
                <a:latin typeface="Franklin Gothic Medium"/>
                <a:cs typeface="Franklin Gothic Medium"/>
              </a:rPr>
              <a:t>docentes</a:t>
            </a:r>
            <a:r>
              <a:rPr lang="en-US" sz="1600" dirty="0">
                <a:latin typeface="Franklin Gothic Medium"/>
                <a:cs typeface="Franklin Gothic Medium"/>
              </a:rPr>
              <a:t>:</a:t>
            </a:r>
            <a:r>
              <a:rPr lang="en-US" sz="1600" dirty="0" smtClean="0">
                <a:latin typeface="Franklin Gothic Medium"/>
                <a:cs typeface="Franklin Gothic Medium"/>
              </a:rPr>
              <a:t> </a:t>
            </a:r>
            <a:r>
              <a:rPr lang="en-US" sz="1600" dirty="0" err="1">
                <a:latin typeface="Franklin Gothic Medium"/>
                <a:cs typeface="Franklin Gothic Medium"/>
              </a:rPr>
              <a:t>Materiais</a:t>
            </a:r>
            <a:r>
              <a:rPr lang="en-US" sz="1600" dirty="0">
                <a:latin typeface="Franklin Gothic Medium"/>
                <a:cs typeface="Franklin Gothic Medium"/>
              </a:rPr>
              <a:t> (9</a:t>
            </a:r>
            <a:r>
              <a:rPr lang="en-US" sz="1600" dirty="0" smtClean="0">
                <a:latin typeface="Franklin Gothic Medium"/>
                <a:cs typeface="Franklin Gothic Medium"/>
              </a:rPr>
              <a:t>), </a:t>
            </a:r>
            <a:r>
              <a:rPr lang="en-US" sz="1600" dirty="0" err="1" smtClean="0">
                <a:latin typeface="Franklin Gothic Medium"/>
                <a:cs typeface="Franklin Gothic Medium"/>
              </a:rPr>
              <a:t>Física</a:t>
            </a:r>
            <a:r>
              <a:rPr lang="en-US" sz="1600" dirty="0" smtClean="0">
                <a:latin typeface="Franklin Gothic Medium"/>
                <a:cs typeface="Franklin Gothic Medium"/>
              </a:rPr>
              <a:t> (4), </a:t>
            </a:r>
            <a:r>
              <a:rPr lang="en-US" sz="1600" dirty="0" err="1" smtClean="0">
                <a:latin typeface="Franklin Gothic Medium"/>
                <a:cs typeface="Franklin Gothic Medium"/>
              </a:rPr>
              <a:t>Química</a:t>
            </a:r>
            <a:r>
              <a:rPr lang="en-US" sz="1600" dirty="0" smtClean="0">
                <a:latin typeface="Franklin Gothic Medium"/>
                <a:cs typeface="Franklin Gothic Medium"/>
              </a:rPr>
              <a:t> (4), </a:t>
            </a:r>
            <a:r>
              <a:rPr lang="en-US" sz="1600" dirty="0" err="1" smtClean="0">
                <a:latin typeface="Franklin Gothic Medium"/>
                <a:cs typeface="Franklin Gothic Medium"/>
              </a:rPr>
              <a:t>Engenharia</a:t>
            </a:r>
            <a:r>
              <a:rPr lang="en-US" sz="1600" dirty="0" smtClean="0">
                <a:latin typeface="Franklin Gothic Medium"/>
                <a:cs typeface="Franklin Gothic Medium"/>
              </a:rPr>
              <a:t> </a:t>
            </a:r>
            <a:r>
              <a:rPr lang="en-US" sz="1600" dirty="0" err="1" smtClean="0">
                <a:latin typeface="Franklin Gothic Medium"/>
                <a:cs typeface="Franklin Gothic Medium"/>
              </a:rPr>
              <a:t>Química</a:t>
            </a:r>
            <a:r>
              <a:rPr lang="en-US" sz="1600" dirty="0" smtClean="0">
                <a:latin typeface="Franklin Gothic Medium"/>
                <a:cs typeface="Franklin Gothic Medium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30106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67544" y="116632"/>
            <a:ext cx="8121469" cy="2268545"/>
            <a:chOff x="-2758" y="188640"/>
            <a:chExt cx="9152517" cy="25565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8640"/>
              <a:ext cx="9144000" cy="8407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58" y="1124744"/>
              <a:ext cx="9144000" cy="10377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9" y="2276872"/>
              <a:ext cx="9144000" cy="468313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07" y="3140968"/>
            <a:ext cx="5327994" cy="3567610"/>
            <a:chOff x="0" y="2708920"/>
            <a:chExt cx="6021709" cy="40321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708920"/>
              <a:ext cx="6021709" cy="11879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04" y="3861048"/>
              <a:ext cx="4750097" cy="287998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508104" y="4149080"/>
            <a:ext cx="3456384" cy="2412126"/>
            <a:chOff x="5508104" y="4149080"/>
            <a:chExt cx="3456384" cy="24121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5380" y="4149080"/>
              <a:ext cx="1409700" cy="647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5180" y="4869160"/>
              <a:ext cx="3229308" cy="2519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08104" y="5301208"/>
              <a:ext cx="3380788" cy="125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92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241" y="260648"/>
            <a:ext cx="8784023" cy="1886980"/>
            <a:chOff x="144241" y="260648"/>
            <a:chExt cx="8784023" cy="18869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241" y="692684"/>
              <a:ext cx="6587999" cy="5341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9586" y="332656"/>
              <a:ext cx="3622472" cy="2519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8264" y="260648"/>
              <a:ext cx="1980000" cy="18869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36" y="1412776"/>
              <a:ext cx="5939965" cy="17999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200" y="2348880"/>
            <a:ext cx="8862034" cy="997079"/>
            <a:chOff x="25200" y="2564904"/>
            <a:chExt cx="8862034" cy="997079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79512" y="2564904"/>
              <a:ext cx="8707722" cy="720006"/>
              <a:chOff x="251520" y="2564904"/>
              <a:chExt cx="8272352" cy="68400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520" y="2564904"/>
                <a:ext cx="3088797" cy="68399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880" y="2636912"/>
                <a:ext cx="5031992" cy="611999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5200" y="3284984"/>
              <a:ext cx="3307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5</a:t>
              </a:r>
              <a:r>
                <a:rPr lang="en-US" sz="1200" dirty="0" smtClean="0">
                  <a:solidFill>
                    <a:schemeClr val="tx1"/>
                  </a:solidFill>
                </a:rPr>
                <a:t>(10), 3788-3812  DOI: </a:t>
              </a:r>
              <a:r>
                <a:rPr lang="pt-BR" sz="1200" dirty="0">
                  <a:solidFill>
                    <a:schemeClr val="tx1"/>
                  </a:solidFill>
                </a:rPr>
                <a:t>10.1039/d0qm00922a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3501008"/>
            <a:ext cx="3131991" cy="3363712"/>
            <a:chOff x="467544" y="3501008"/>
            <a:chExt cx="3131991" cy="33637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576" y="3501008"/>
              <a:ext cx="1453558" cy="17639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7544" y="5217654"/>
              <a:ext cx="3131991" cy="16273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696" y="6509120"/>
              <a:ext cx="330200" cy="35560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00" y="3251200"/>
            <a:ext cx="330200" cy="355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41306" y="2996952"/>
            <a:ext cx="2479166" cy="2267994"/>
            <a:chOff x="6228184" y="2996952"/>
            <a:chExt cx="2479166" cy="22679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28184" y="2996952"/>
              <a:ext cx="2479166" cy="22679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8184" y="2996952"/>
              <a:ext cx="330200" cy="3556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9952" y="3140968"/>
            <a:ext cx="1837998" cy="1619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9992" y="5085184"/>
            <a:ext cx="1655278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4946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Coleta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de </a:t>
            </a:r>
            <a:r>
              <a:rPr lang="en-US" sz="2400" b="1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Luz (</a:t>
            </a:r>
            <a:r>
              <a:rPr lang="en-US" sz="2400" b="1" dirty="0">
                <a:solidFill>
                  <a:srgbClr val="000090"/>
                </a:solidFill>
                <a:latin typeface="Franklin Gothic Medium"/>
                <a:cs typeface="Franklin Gothic Medium"/>
              </a:rPr>
              <a:t>L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ight Harvesting </a:t>
            </a:r>
            <a:r>
              <a:rPr lang="en-US" sz="2400" b="1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)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4108" y="1556792"/>
            <a:ext cx="6804276" cy="4926741"/>
            <a:chOff x="1043608" y="1196752"/>
            <a:chExt cx="6804276" cy="4926741"/>
          </a:xfrm>
        </p:grpSpPr>
        <p:grpSp>
          <p:nvGrpSpPr>
            <p:cNvPr id="5" name="Group 4"/>
            <p:cNvGrpSpPr/>
            <p:nvPr/>
          </p:nvGrpSpPr>
          <p:grpSpPr>
            <a:xfrm>
              <a:off x="1043608" y="1556792"/>
              <a:ext cx="6804276" cy="4566701"/>
              <a:chOff x="1043608" y="980728"/>
              <a:chExt cx="6804276" cy="45667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3608" y="980728"/>
                <a:ext cx="6804276" cy="4363281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640818" y="5301208"/>
                <a:ext cx="40914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magem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1000" dirty="0" err="1" smtClean="0">
                    <a:solidFill>
                      <a:schemeClr val="tx1"/>
                    </a:solidFill>
                  </a:rPr>
                  <a:t>www.bcas.cas.cn</a:t>
                </a:r>
                <a:r>
                  <a:rPr lang="en-US" sz="1000" dirty="0">
                    <a:solidFill>
                      <a:schemeClr val="tx1"/>
                    </a:solidFill>
                  </a:rPr>
                  <a:t>/highlight/202004/t20200429_235481.html</a:t>
                </a:r>
              </a:p>
            </p:txBody>
          </p: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627784" y="1196752"/>
              <a:ext cx="3888432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just">
                <a:buClrTx/>
                <a:defRPr/>
              </a:pPr>
              <a:r>
                <a:rPr lang="en-US" sz="2000" dirty="0" err="1" smtClean="0">
                  <a:latin typeface="Franklin Gothic Medium"/>
                  <a:cs typeface="Franklin Gothic Medium"/>
                </a:rPr>
                <a:t>Complexo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000" dirty="0" err="1" smtClean="0">
                  <a:latin typeface="Franklin Gothic Medium"/>
                  <a:cs typeface="Franklin Gothic Medium"/>
                </a:rPr>
                <a:t>fotossintético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000" dirty="0" err="1" smtClean="0">
                  <a:latin typeface="Franklin Gothic Medium"/>
                  <a:cs typeface="Franklin Gothic Medium"/>
                </a:rPr>
                <a:t>em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000" dirty="0" err="1" smtClean="0">
                  <a:latin typeface="Franklin Gothic Medium"/>
                  <a:cs typeface="Franklin Gothic Medium"/>
                </a:rPr>
                <a:t>algas</a:t>
              </a:r>
              <a:endParaRPr lang="en-US" sz="2000" dirty="0" smtClean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0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Fotossíntese</a:t>
            </a:r>
            <a:r>
              <a:rPr lang="en-US" sz="2800" b="1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: Natura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 </a:t>
            </a: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vs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Artificia</a:t>
            </a: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1196747"/>
            <a:ext cx="8787558" cy="3630602"/>
            <a:chOff x="107504" y="1196747"/>
            <a:chExt cx="8787558" cy="3630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196747"/>
              <a:ext cx="8787558" cy="35133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99592" y="4581128"/>
              <a:ext cx="70753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rgbClr val="000000"/>
                  </a:solidFill>
                </a:rPr>
                <a:t>Imagem</a:t>
              </a:r>
              <a:r>
                <a:rPr lang="en-US" sz="1000" dirty="0">
                  <a:solidFill>
                    <a:srgbClr val="000000"/>
                  </a:solidFill>
                </a:rPr>
                <a:t>: https://</a:t>
              </a:r>
              <a:r>
                <a:rPr lang="en-US" sz="1000" dirty="0" err="1">
                  <a:solidFill>
                    <a:srgbClr val="000000"/>
                  </a:solidFill>
                </a:rPr>
                <a:t>www.khanacademy.org</a:t>
              </a:r>
              <a:r>
                <a:rPr lang="en-US" sz="1000" dirty="0">
                  <a:solidFill>
                    <a:srgbClr val="000000"/>
                  </a:solidFill>
                </a:rPr>
                <a:t>/science/</a:t>
              </a:r>
              <a:r>
                <a:rPr lang="en-US" sz="1000" dirty="0" err="1">
                  <a:solidFill>
                    <a:srgbClr val="000000"/>
                  </a:solidFill>
                </a:rPr>
                <a:t>ap</a:t>
              </a:r>
              <a:r>
                <a:rPr lang="en-US" sz="1000" dirty="0">
                  <a:solidFill>
                    <a:srgbClr val="000000"/>
                  </a:solidFill>
                </a:rPr>
                <a:t>-biology/cellular-energetics/photosynthesis/a/light-dependent-reactions</a:t>
              </a: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7704" y="5301208"/>
            <a:ext cx="612068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buClrTx/>
              <a:defRPr/>
            </a:pPr>
            <a:r>
              <a:rPr lang="mr-IN" dirty="0" smtClean="0">
                <a:latin typeface="Franklin Gothic Medium"/>
                <a:cs typeface="Franklin Gothic Medium"/>
              </a:rPr>
              <a:t>–</a:t>
            </a:r>
            <a:r>
              <a:rPr lang="en-US" dirty="0" smtClean="0">
                <a:latin typeface="Franklin Gothic Medium"/>
                <a:cs typeface="Franklin Gothic Medium"/>
              </a:rPr>
              <a:t> </a:t>
            </a:r>
            <a:r>
              <a:rPr lang="en-US" dirty="0" err="1" smtClean="0">
                <a:latin typeface="Franklin Gothic Medium"/>
                <a:cs typeface="Franklin Gothic Medium"/>
              </a:rPr>
              <a:t>Fotossistema</a:t>
            </a:r>
            <a:r>
              <a:rPr lang="en-US" dirty="0" smtClean="0">
                <a:latin typeface="Franklin Gothic Medium"/>
                <a:cs typeface="Franklin Gothic Medium"/>
              </a:rPr>
              <a:t> I (PS I): </a:t>
            </a:r>
            <a:r>
              <a:rPr lang="en-US" dirty="0" err="1" smtClean="0">
                <a:latin typeface="Franklin Gothic Medium"/>
                <a:cs typeface="Franklin Gothic Medium"/>
              </a:rPr>
              <a:t>quebra</a:t>
            </a:r>
            <a:r>
              <a:rPr lang="en-US" dirty="0" smtClean="0">
                <a:latin typeface="Franklin Gothic Medium"/>
                <a:cs typeface="Franklin Gothic Medium"/>
              </a:rPr>
              <a:t> da </a:t>
            </a:r>
            <a:r>
              <a:rPr lang="en-US" dirty="0" err="1" smtClean="0">
                <a:latin typeface="Franklin Gothic Medium"/>
                <a:cs typeface="Franklin Gothic Medium"/>
              </a:rPr>
              <a:t>água</a:t>
            </a:r>
            <a:r>
              <a:rPr lang="en-US" dirty="0" smtClean="0">
                <a:latin typeface="Franklin Gothic Medium"/>
                <a:cs typeface="Franklin Gothic Medium"/>
              </a:rPr>
              <a:t> (water splitting).</a:t>
            </a:r>
          </a:p>
          <a:p>
            <a:pPr algn="just">
              <a:buClrTx/>
              <a:defRPr/>
            </a:pPr>
            <a:endParaRPr lang="en-US" dirty="0">
              <a:latin typeface="Franklin Gothic Medium"/>
              <a:cs typeface="Franklin Gothic Medium"/>
            </a:endParaRPr>
          </a:p>
          <a:p>
            <a:pPr algn="just">
              <a:buClrTx/>
              <a:defRPr/>
            </a:pPr>
            <a:r>
              <a:rPr lang="mr-IN" dirty="0" smtClean="0">
                <a:latin typeface="Franklin Gothic Medium"/>
                <a:cs typeface="Franklin Gothic Medium"/>
              </a:rPr>
              <a:t>–</a:t>
            </a:r>
            <a:r>
              <a:rPr lang="en-US" dirty="0" smtClean="0">
                <a:latin typeface="Franklin Gothic Medium"/>
                <a:cs typeface="Franklin Gothic Medium"/>
              </a:rPr>
              <a:t> </a:t>
            </a:r>
            <a:r>
              <a:rPr lang="en-US" dirty="0" err="1">
                <a:latin typeface="Franklin Gothic Medium"/>
                <a:cs typeface="Franklin Gothic Medium"/>
              </a:rPr>
              <a:t>Fotossistema</a:t>
            </a:r>
            <a:r>
              <a:rPr lang="en-US" dirty="0">
                <a:latin typeface="Franklin Gothic Medium"/>
                <a:cs typeface="Franklin Gothic Medium"/>
              </a:rPr>
              <a:t> </a:t>
            </a:r>
            <a:r>
              <a:rPr lang="en-US" dirty="0" smtClean="0">
                <a:latin typeface="Franklin Gothic Medium"/>
                <a:cs typeface="Franklin Gothic Medium"/>
              </a:rPr>
              <a:t>II </a:t>
            </a:r>
            <a:r>
              <a:rPr lang="en-US" dirty="0">
                <a:latin typeface="Franklin Gothic Medium"/>
                <a:cs typeface="Franklin Gothic Medium"/>
              </a:rPr>
              <a:t>(PS </a:t>
            </a:r>
            <a:r>
              <a:rPr lang="en-US" dirty="0" smtClean="0">
                <a:latin typeface="Franklin Gothic Medium"/>
                <a:cs typeface="Franklin Gothic Medium"/>
              </a:rPr>
              <a:t>II</a:t>
            </a:r>
            <a:r>
              <a:rPr lang="en-US" dirty="0">
                <a:latin typeface="Franklin Gothic Medium"/>
                <a:cs typeface="Franklin Gothic Medium"/>
              </a:rPr>
              <a:t>): </a:t>
            </a:r>
            <a:r>
              <a:rPr lang="en-US" dirty="0" err="1" smtClean="0">
                <a:latin typeface="Franklin Gothic Medium"/>
                <a:cs typeface="Franklin Gothic Medium"/>
              </a:rPr>
              <a:t>síntese</a:t>
            </a:r>
            <a:r>
              <a:rPr lang="en-US" dirty="0" smtClean="0">
                <a:latin typeface="Franklin Gothic Medium"/>
                <a:cs typeface="Franklin Gothic Medium"/>
              </a:rPr>
              <a:t> de NADPH e ATP.</a:t>
            </a:r>
          </a:p>
        </p:txBody>
      </p:sp>
    </p:spTree>
    <p:extLst>
      <p:ext uri="{BB962C8B-B14F-4D97-AF65-F5344CB8AC3E}">
        <p14:creationId xmlns:p14="http://schemas.microsoft.com/office/powerpoint/2010/main" val="7082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867984" cy="4543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0112" y="6093293"/>
            <a:ext cx="3724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rgbClr val="000000"/>
                </a:solidFill>
              </a:rPr>
              <a:t>https://doi.org/10.1016/j.jphotochemrev.2015.07.00</a:t>
            </a:r>
            <a:r>
              <a:rPr lang="hr-HR" sz="1000" dirty="0">
                <a:solidFill>
                  <a:srgbClr val="000000"/>
                </a:solidFill>
              </a:rPr>
              <a:t>4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Fotossíntese</a:t>
            </a:r>
            <a:r>
              <a:rPr lang="en-US" sz="2800" b="1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: Natura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 </a:t>
            </a: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vs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Artificia</a:t>
            </a: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71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Fotovo</a:t>
            </a: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ltaica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Orgânica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268760"/>
            <a:ext cx="3311980" cy="4512862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39552" y="1052736"/>
            <a:ext cx="2735996" cy="5296860"/>
            <a:chOff x="539552" y="764704"/>
            <a:chExt cx="3008066" cy="5823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3861048"/>
              <a:ext cx="2973068" cy="27272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764704"/>
              <a:ext cx="3008066" cy="277244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220072" y="6021288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http://</a:t>
            </a:r>
            <a:r>
              <a:rPr lang="en-US" sz="1200" dirty="0" err="1" smtClean="0">
                <a:solidFill>
                  <a:srgbClr val="000000"/>
                </a:solidFill>
              </a:rPr>
              <a:t>doi.org</a:t>
            </a:r>
            <a:r>
              <a:rPr lang="en-US" sz="1200" dirty="0">
                <a:solidFill>
                  <a:srgbClr val="000000"/>
                </a:solidFill>
              </a:rPr>
              <a:t>/10.1021/cr900271s</a:t>
            </a:r>
          </a:p>
        </p:txBody>
      </p:sp>
    </p:spTree>
    <p:extLst>
      <p:ext uri="{BB962C8B-B14F-4D97-AF65-F5344CB8AC3E}">
        <p14:creationId xmlns:p14="http://schemas.microsoft.com/office/powerpoint/2010/main" val="23673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Terapia</a:t>
            </a:r>
            <a:r>
              <a:rPr lang="en-US" sz="2800" b="1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Fotodinâmica</a:t>
            </a:r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600" y="1340768"/>
            <a:ext cx="6659992" cy="4237439"/>
            <a:chOff x="971600" y="1340768"/>
            <a:chExt cx="6659992" cy="42374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340768"/>
              <a:ext cx="6659992" cy="38289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43808" y="5301208"/>
              <a:ext cx="2614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http://doi.org</a:t>
              </a:r>
              <a:r>
                <a:rPr lang="mr-IN" sz="1200" dirty="0">
                  <a:solidFill>
                    <a:srgbClr val="000000"/>
                  </a:solidFill>
                  <a:latin typeface="Arial"/>
                  <a:cs typeface="Arial"/>
                </a:rPr>
                <a:t>/10.1039/C8DT00087E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2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Fenomeno</a:t>
            </a:r>
            <a:r>
              <a:rPr lang="en-US" sz="26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logia</a:t>
            </a:r>
            <a:r>
              <a:rPr lang="en-US" sz="2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 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83568" y="1700808"/>
            <a:ext cx="7848872" cy="24643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 Foto-absorção por cromóforos moleculares</a:t>
            </a:r>
            <a:r>
              <a:rPr lang="en-US" sz="2200" dirty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  <a:endParaRPr lang="pt-BR" sz="22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endParaRPr lang="pt-BR" sz="22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x-none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Transporte excitônico de carga e energia</a:t>
            </a:r>
            <a:r>
              <a:rPr lang="en-US" sz="2200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</a:p>
          <a:p>
            <a:pPr algn="just">
              <a:buClrTx/>
              <a:buFontTx/>
              <a:buNone/>
              <a:defRPr/>
            </a:pPr>
            <a:endParaRPr lang="en-US" sz="2200" b="1" dirty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x-none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P</a:t>
            </a:r>
            <a:r>
              <a:rPr lang="pt-BR" sz="2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rocessos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tipicamente moleculares relevantes às aplicações</a:t>
            </a:r>
            <a:r>
              <a:rPr lang="en-US" sz="2200" dirty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  <a:endParaRPr lang="en-US" sz="2200" dirty="0" smtClean="0">
              <a:solidFill>
                <a:srgbClr val="000090"/>
              </a:solidFill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endParaRPr lang="en-US" sz="2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Catá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lise</a:t>
            </a:r>
            <a:r>
              <a:rPr lang="en-US" sz="2200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endParaRPr lang="en-US" sz="2200" b="1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561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Metodo</a:t>
            </a:r>
            <a:r>
              <a:rPr lang="en-US" sz="28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</a:rPr>
              <a:t>l</a:t>
            </a: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ogia</a:t>
            </a:r>
            <a:endParaRPr lang="en-US" sz="2600" b="1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83568" y="692696"/>
            <a:ext cx="7848872" cy="24643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 </a:t>
            </a:r>
            <a:r>
              <a:rPr lang="pt-BR" sz="2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Estrutura 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eletrônica</a:t>
            </a:r>
            <a:r>
              <a:rPr lang="en-US" sz="2200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  <a:endParaRPr lang="pt-BR" sz="22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endParaRPr lang="pt-BR" sz="22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x-none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Diâmica mo</a:t>
            </a:r>
            <a:r>
              <a:rPr lang="pt-BR" sz="2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lecular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(clássica, mista quântico-clássica)</a:t>
            </a:r>
            <a:r>
              <a:rPr lang="en-US" sz="2200" dirty="0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.</a:t>
            </a:r>
          </a:p>
          <a:p>
            <a:pPr algn="just">
              <a:buClrTx/>
              <a:buFontTx/>
              <a:buNone/>
              <a:defRPr/>
            </a:pPr>
            <a:endParaRPr lang="en-US" sz="2200" b="1" dirty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x-none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Métodos Híbridos (QM/MM) e </a:t>
            </a:r>
            <a:r>
              <a:rPr lang="x-none" sz="22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coarse-grained</a:t>
            </a:r>
            <a:r>
              <a:rPr lang="en-US" sz="2200" dirty="0" smtClean="0">
                <a:latin typeface="Franklin Gothic Medium"/>
                <a:cs typeface="Franklin Gothic Medium"/>
              </a:rPr>
              <a:t>.</a:t>
            </a:r>
          </a:p>
          <a:p>
            <a:pPr algn="just">
              <a:buClrTx/>
              <a:buFontTx/>
              <a:buNone/>
              <a:defRPr/>
            </a:pPr>
            <a:endParaRPr lang="en-US" sz="2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  <a:p>
            <a:pPr algn="just">
              <a:buClrTx/>
              <a:buFontTx/>
              <a:buNone/>
              <a:defRPr/>
            </a:pPr>
            <a:r>
              <a:rPr lang="mr-IN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x-none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Aprendizagem automática (eficiência, aná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lise, seleção)</a:t>
            </a:r>
            <a:r>
              <a:rPr lang="en-US" sz="2200" dirty="0" smtClean="0">
                <a:latin typeface="Franklin Gothic Medium"/>
                <a:cs typeface="Franklin Gothic Medium"/>
              </a:rPr>
              <a:t>.</a:t>
            </a:r>
            <a:r>
              <a:rPr lang="en-US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r>
              <a: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rPr>
              <a:t> </a:t>
            </a:r>
            <a:endParaRPr lang="en-US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/>
              <a:cs typeface="Franklin Gothic Medium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9672" y="3284984"/>
            <a:ext cx="5454541" cy="3419998"/>
            <a:chOff x="1547664" y="3212976"/>
            <a:chExt cx="5454541" cy="3419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4" y="3212976"/>
              <a:ext cx="5454541" cy="34199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31665" y="3356992"/>
              <a:ext cx="2992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</a:rPr>
                <a:t>https://</a:t>
              </a:r>
              <a:r>
                <a:rPr lang="en-US" sz="1200" dirty="0" err="1">
                  <a:solidFill>
                    <a:schemeClr val="tx1"/>
                  </a:solidFill>
                </a:rPr>
                <a:t>doi.org</a:t>
              </a:r>
              <a:r>
                <a:rPr lang="en-US" sz="1200" dirty="0">
                  <a:solidFill>
                    <a:schemeClr val="tx1"/>
                  </a:solidFill>
                </a:rPr>
                <a:t>/10.1002/aenm.201702743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8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31640" y="144463"/>
            <a:ext cx="6552728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Franklin Gothic Medium"/>
                <a:cs typeface="Franklin Gothic Medium"/>
              </a:rPr>
              <a:t>Proposta</a:t>
            </a:r>
            <a:endParaRPr lang="en-US" sz="2600" b="1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ranklin Gothic Medium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1108800"/>
            <a:ext cx="7848872" cy="864096"/>
            <a:chOff x="683568" y="1108800"/>
            <a:chExt cx="7848872" cy="864096"/>
          </a:xfrm>
        </p:grpSpPr>
        <p:sp>
          <p:nvSpPr>
            <p:cNvPr id="4" name="Text Box 1"/>
            <p:cNvSpPr txBox="1">
              <a:spLocks noChangeArrowheads="1"/>
            </p:cNvSpPr>
            <p:nvPr/>
          </p:nvSpPr>
          <p:spPr bwMode="auto">
            <a:xfrm>
              <a:off x="683568" y="1124744"/>
              <a:ext cx="7848872" cy="7716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Candidato(a) com domínio amp</a:t>
              </a:r>
              <a:r>
                <a:rPr lang="pt-BR" sz="2200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</a:t>
              </a: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o de técnicas computacionais e experiência em a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lguma</a:t>
              </a:r>
              <a:r>
                <a:rPr lang="pt-BR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(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s</a:t>
              </a:r>
              <a:r>
                <a:rPr lang="pt-BR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) das 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sub-áreas</a:t>
              </a:r>
              <a:r>
                <a:rPr lang="pt-BR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 mencionadas</a:t>
              </a:r>
              <a:endParaRPr lang="en-US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3568" y="1108800"/>
              <a:ext cx="7848872" cy="864096"/>
            </a:xfrm>
            <a:prstGeom prst="round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1" name="Down Arrow 10"/>
          <p:cNvSpPr/>
          <p:nvPr/>
        </p:nvSpPr>
        <p:spPr bwMode="auto">
          <a:xfrm>
            <a:off x="1223657" y="2132856"/>
            <a:ext cx="540031" cy="72008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0"/>
              <a:cs typeface="Microsoft YaHe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5536" y="3060000"/>
            <a:ext cx="2088232" cy="864096"/>
            <a:chOff x="2555776" y="2924944"/>
            <a:chExt cx="2088232" cy="864096"/>
          </a:xfrm>
        </p:grpSpPr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2555776" y="2924944"/>
              <a:ext cx="2088232" cy="7716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Po</a:t>
              </a:r>
              <a:r>
                <a:rPr lang="pt-BR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</a:t>
              </a: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iva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lência</a:t>
              </a:r>
              <a:endPara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en-US" sz="2000" dirty="0">
                  <a:solidFill>
                    <a:srgbClr val="000090"/>
                  </a:solidFill>
                  <a:latin typeface="Franklin Gothic Medium"/>
                  <a:cs typeface="Franklin Gothic Medium"/>
                </a:rPr>
                <a:t>L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ongevidade</a:t>
              </a:r>
              <a:endParaRPr lang="en-US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771800" y="2924944"/>
              <a:ext cx="1728192" cy="864096"/>
            </a:xfrm>
            <a:prstGeom prst="round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7824" y="3060000"/>
            <a:ext cx="2700189" cy="864096"/>
            <a:chOff x="3563888" y="3429000"/>
            <a:chExt cx="2700189" cy="864096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3563888" y="3429000"/>
              <a:ext cx="2592288" cy="7716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Interação</a:t>
              </a:r>
              <a:endPara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x-none" sz="2000" dirty="0" smtClean="0">
                  <a:solidFill>
                    <a:srgbClr val="000090"/>
                  </a:solidFill>
                  <a:latin typeface="Franklin Gothic Medium"/>
                  <a:cs typeface="Franklin Gothic Medium"/>
                </a:rPr>
                <a:t>Comp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lementaridade</a:t>
              </a:r>
              <a:endParaRPr lang="en-US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563888" y="3429000"/>
              <a:ext cx="2700189" cy="864096"/>
            </a:xfrm>
            <a:prstGeom prst="round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9" name="Down Arrow 18"/>
          <p:cNvSpPr/>
          <p:nvPr/>
        </p:nvSpPr>
        <p:spPr bwMode="auto">
          <a:xfrm>
            <a:off x="3995936" y="2167200"/>
            <a:ext cx="540031" cy="72008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0"/>
              <a:cs typeface="Microsoft YaHe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92291" y="3060000"/>
            <a:ext cx="2700189" cy="864096"/>
            <a:chOff x="3563888" y="3429000"/>
            <a:chExt cx="2700189" cy="864096"/>
          </a:xfrm>
        </p:grpSpPr>
        <p:sp>
          <p:nvSpPr>
            <p:cNvPr id="21" name="Text Box 1"/>
            <p:cNvSpPr txBox="1">
              <a:spLocks noChangeArrowheads="1"/>
            </p:cNvSpPr>
            <p:nvPr/>
          </p:nvSpPr>
          <p:spPr bwMode="auto">
            <a:xfrm>
              <a:off x="3563888" y="3429000"/>
              <a:ext cx="2592288" cy="7408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Expectativa de</a:t>
              </a:r>
              <a:endPara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pt-BR" sz="2000" dirty="0" err="1" smtClean="0">
                  <a:solidFill>
                    <a:srgbClr val="000090"/>
                  </a:solidFill>
                  <a:latin typeface="Franklin Gothic Medium"/>
                  <a:cs typeface="Franklin Gothic Medium"/>
                </a:rPr>
                <a:t>B</a:t>
              </a:r>
              <a:r>
                <a:rPr lang="x-none" sz="2000" dirty="0" smtClean="0">
                  <a:solidFill>
                    <a:srgbClr val="000090"/>
                  </a:solidFill>
                  <a:latin typeface="Franklin Gothic Medium"/>
                  <a:cs typeface="Franklin Gothic Medium"/>
                </a:rPr>
                <a:t>oa Contratação</a:t>
              </a:r>
              <a:endParaRPr lang="en-US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563888" y="3429000"/>
              <a:ext cx="2700189" cy="864096"/>
            </a:xfrm>
            <a:prstGeom prst="round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3" name="Down Arrow 22"/>
          <p:cNvSpPr/>
          <p:nvPr/>
        </p:nvSpPr>
        <p:spPr bwMode="auto">
          <a:xfrm>
            <a:off x="7236296" y="2167200"/>
            <a:ext cx="540031" cy="72008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0"/>
              <a:cs typeface="Microsoft YaHe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19872" y="5301208"/>
            <a:ext cx="1728187" cy="864096"/>
            <a:chOff x="3563888" y="3429000"/>
            <a:chExt cx="2700189" cy="864096"/>
          </a:xfrm>
        </p:grpSpPr>
        <p:sp>
          <p:nvSpPr>
            <p:cNvPr id="25" name="Text Box 1"/>
            <p:cNvSpPr txBox="1">
              <a:spLocks noChangeArrowheads="1"/>
            </p:cNvSpPr>
            <p:nvPr/>
          </p:nvSpPr>
          <p:spPr bwMode="auto">
            <a:xfrm>
              <a:off x="3563888" y="3429000"/>
              <a:ext cx="2592288" cy="77162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x-none" sz="22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Impacto</a:t>
              </a:r>
              <a:endParaRPr lang="pt-BR" sz="2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  <a:p>
              <a:pPr algn="ctr">
                <a:buClrTx/>
                <a:buFontTx/>
                <a:buNone/>
                <a:defRPr/>
              </a:pPr>
              <a:r>
                <a:rPr lang="x-none" sz="2000" dirty="0" smtClean="0">
                  <a:solidFill>
                    <a:srgbClr val="000090"/>
                  </a:solidFill>
                  <a:latin typeface="Franklin Gothic Medium"/>
                  <a:cs typeface="Franklin Gothic Medium"/>
                </a:rPr>
                <a:t>Re</a:t>
              </a:r>
              <a:r>
                <a:rPr lang="pt-BR" sz="2200" dirty="0" err="1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anklin Gothic Medium"/>
                  <a:cs typeface="Franklin Gothic Medium"/>
                </a:rPr>
                <a:t>levância</a:t>
              </a:r>
              <a:endParaRPr lang="en-US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/>
                <a:cs typeface="Franklin Gothic Medium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563888" y="3429000"/>
              <a:ext cx="2700189" cy="864096"/>
            </a:xfrm>
            <a:prstGeom prst="round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8" name="Down Arrow 27"/>
          <p:cNvSpPr/>
          <p:nvPr/>
        </p:nvSpPr>
        <p:spPr bwMode="auto">
          <a:xfrm>
            <a:off x="4031911" y="4293096"/>
            <a:ext cx="540031" cy="72008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7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30582</TotalTime>
  <Words>334</Words>
  <Application>Microsoft Macintosh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Marcio Varella</cp:lastModifiedBy>
  <cp:revision>2201</cp:revision>
  <cp:lastPrinted>1601-01-01T00:00:00Z</cp:lastPrinted>
  <dcterms:created xsi:type="dcterms:W3CDTF">2009-11-07T16:04:55Z</dcterms:created>
  <dcterms:modified xsi:type="dcterms:W3CDTF">2022-04-16T14:09:25Z</dcterms:modified>
</cp:coreProperties>
</file>