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4" r:id="rId4"/>
    <p:sldId id="258" r:id="rId5"/>
    <p:sldId id="260" r:id="rId6"/>
    <p:sldId id="261" r:id="rId7"/>
    <p:sldId id="262" r:id="rId8"/>
    <p:sldId id="263" r:id="rId9"/>
    <p:sldId id="259" r:id="rId10"/>
    <p:sldId id="265" r:id="rId1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4AF"/>
    <a:srgbClr val="3069B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3" autoAdjust="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D4EC8-3641-40FB-8E68-3051232482A8}" type="datetimeFigureOut">
              <a:rPr lang="pt-BR" smtClean="0"/>
              <a:t>20/04/2022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96D3CD-43CC-4C76-8A83-BDA20BF05630}" type="slidenum">
              <a:rPr lang="pt-BR" smtClean="0"/>
              <a:t>‹nº›</a:t>
            </a:fld>
            <a:endParaRPr lang="pt-BR"/>
          </a:p>
        </p:txBody>
      </p:sp>
    </p:spTree>
    <p:extLst>
      <p:ext uri="{BB962C8B-B14F-4D97-AF65-F5344CB8AC3E}">
        <p14:creationId xmlns:p14="http://schemas.microsoft.com/office/powerpoint/2010/main" val="335296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A96D3CD-43CC-4C76-8A83-BDA20BF05630}" type="slidenum">
              <a:rPr lang="pt-BR" smtClean="0"/>
              <a:t>1</a:t>
            </a:fld>
            <a:endParaRPr lang="pt-BR"/>
          </a:p>
        </p:txBody>
      </p:sp>
    </p:spTree>
    <p:extLst>
      <p:ext uri="{BB962C8B-B14F-4D97-AF65-F5344CB8AC3E}">
        <p14:creationId xmlns:p14="http://schemas.microsoft.com/office/powerpoint/2010/main" val="27558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A96D3CD-43CC-4C76-8A83-BDA20BF05630}" type="slidenum">
              <a:rPr lang="pt-BR" smtClean="0"/>
              <a:t>4</a:t>
            </a:fld>
            <a:endParaRPr lang="pt-BR"/>
          </a:p>
        </p:txBody>
      </p:sp>
    </p:spTree>
    <p:extLst>
      <p:ext uri="{BB962C8B-B14F-4D97-AF65-F5344CB8AC3E}">
        <p14:creationId xmlns:p14="http://schemas.microsoft.com/office/powerpoint/2010/main" val="234782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6529776-2AA1-4CB8-8595-353F551AEA9E}" type="datetimeFigureOut">
              <a:rPr lang="pt-BR" smtClean="0"/>
              <a:t>20/04/2022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375713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6529776-2AA1-4CB8-8595-353F551AEA9E}" type="datetimeFigureOut">
              <a:rPr lang="pt-BR" smtClean="0"/>
              <a:t>20/04/2022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299815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6529776-2AA1-4CB8-8595-353F551AEA9E}" type="datetimeFigureOut">
              <a:rPr lang="pt-BR" smtClean="0"/>
              <a:t>20/04/2022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4171066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6529776-2AA1-4CB8-8595-353F551AEA9E}" type="datetimeFigureOut">
              <a:rPr lang="pt-BR" smtClean="0"/>
              <a:t>20/04/2022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386971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6529776-2AA1-4CB8-8595-353F551AEA9E}" type="datetimeFigureOut">
              <a:rPr lang="pt-BR" smtClean="0"/>
              <a:t>20/04/2022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343399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6529776-2AA1-4CB8-8595-353F551AEA9E}" type="datetimeFigureOut">
              <a:rPr lang="pt-BR" smtClean="0"/>
              <a:t>20/04/2022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41806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6529776-2AA1-4CB8-8595-353F551AEA9E}" type="datetimeFigureOut">
              <a:rPr lang="pt-BR" smtClean="0"/>
              <a:t>20/04/2022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357281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6529776-2AA1-4CB8-8595-353F551AEA9E}" type="datetimeFigureOut">
              <a:rPr lang="pt-BR" smtClean="0"/>
              <a:t>20/04/2022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94175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6529776-2AA1-4CB8-8595-353F551AEA9E}" type="datetimeFigureOut">
              <a:rPr lang="pt-BR" smtClean="0"/>
              <a:t>20/04/2022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59644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6529776-2AA1-4CB8-8595-353F551AEA9E}" type="datetimeFigureOut">
              <a:rPr lang="pt-BR" smtClean="0"/>
              <a:t>20/04/2022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60902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6529776-2AA1-4CB8-8595-353F551AEA9E}" type="datetimeFigureOut">
              <a:rPr lang="pt-BR" smtClean="0"/>
              <a:t>20/04/2022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589B3EE-2ED9-443E-9D83-317B1AB8C1D8}" type="slidenum">
              <a:rPr lang="pt-BR" smtClean="0"/>
              <a:t>‹nº›</a:t>
            </a:fld>
            <a:endParaRPr lang="pt-BR"/>
          </a:p>
        </p:txBody>
      </p:sp>
    </p:spTree>
    <p:extLst>
      <p:ext uri="{BB962C8B-B14F-4D97-AF65-F5344CB8AC3E}">
        <p14:creationId xmlns:p14="http://schemas.microsoft.com/office/powerpoint/2010/main" val="380755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29776-2AA1-4CB8-8595-353F551AEA9E}" type="datetimeFigureOut">
              <a:rPr lang="pt-BR" smtClean="0"/>
              <a:t>20/04/2022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9B3EE-2ED9-443E-9D83-317B1AB8C1D8}" type="slidenum">
              <a:rPr lang="pt-BR" smtClean="0"/>
              <a:t>‹nº›</a:t>
            </a:fld>
            <a:endParaRPr lang="pt-BR"/>
          </a:p>
        </p:txBody>
      </p:sp>
    </p:spTree>
    <p:extLst>
      <p:ext uri="{BB962C8B-B14F-4D97-AF65-F5344CB8AC3E}">
        <p14:creationId xmlns:p14="http://schemas.microsoft.com/office/powerpoint/2010/main" val="383189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 y="381000"/>
            <a:ext cx="6565899" cy="990600"/>
          </a:xfrm>
        </p:spPr>
        <p:txBody>
          <a:bodyPr>
            <a:normAutofit/>
          </a:bodyPr>
          <a:lstStyle/>
          <a:p>
            <a:r>
              <a:rPr lang="pt-BR" sz="3200" b="1" dirty="0" smtClean="0">
                <a:solidFill>
                  <a:srgbClr val="3F94AF"/>
                </a:solidFill>
              </a:rPr>
              <a:t>Departamento de Física Aplicada</a:t>
            </a:r>
            <a:endParaRPr lang="pt-BR" sz="3200" b="1" dirty="0">
              <a:solidFill>
                <a:srgbClr val="3F94AF"/>
              </a:solidFill>
            </a:endParaRPr>
          </a:p>
        </p:txBody>
      </p:sp>
      <p:sp>
        <p:nvSpPr>
          <p:cNvPr id="3" name="Subtítulo 2"/>
          <p:cNvSpPr>
            <a:spLocks noGrp="1"/>
          </p:cNvSpPr>
          <p:nvPr>
            <p:ph type="subTitle" idx="1"/>
          </p:nvPr>
        </p:nvSpPr>
        <p:spPr>
          <a:xfrm>
            <a:off x="304800" y="1676400"/>
            <a:ext cx="8696324" cy="914400"/>
          </a:xfrm>
        </p:spPr>
        <p:txBody>
          <a:bodyPr>
            <a:noAutofit/>
          </a:bodyPr>
          <a:lstStyle/>
          <a:p>
            <a:r>
              <a:rPr lang="pt-BR" sz="4000" b="1" i="1" dirty="0" smtClean="0">
                <a:solidFill>
                  <a:schemeClr val="tx1"/>
                </a:solidFill>
              </a:rPr>
              <a:t>Física Experimental de </a:t>
            </a:r>
            <a:r>
              <a:rPr lang="pt-BR" sz="4000" b="1" i="1" dirty="0" err="1" smtClean="0">
                <a:solidFill>
                  <a:schemeClr val="tx1"/>
                </a:solidFill>
              </a:rPr>
              <a:t>Nanomateriais</a:t>
            </a:r>
            <a:endParaRPr lang="pt-BR" sz="4000" b="1" i="1" dirty="0" smtClean="0">
              <a:solidFill>
                <a:schemeClr val="tx1"/>
              </a:solidFill>
            </a:endParaRPr>
          </a:p>
          <a:p>
            <a:endParaRPr lang="pt-BR" sz="3000" b="1" i="1" dirty="0" smtClean="0">
              <a:solidFill>
                <a:schemeClr val="tx1"/>
              </a:solidFill>
            </a:endParaRPr>
          </a:p>
          <a:p>
            <a:r>
              <a:rPr lang="pt-BR" sz="3000" b="1" dirty="0" smtClean="0">
                <a:solidFill>
                  <a:schemeClr val="tx1"/>
                </a:solidFill>
              </a:rPr>
              <a:t>Proposta</a:t>
            </a:r>
          </a:p>
          <a:p>
            <a:r>
              <a:rPr lang="pt-BR" sz="3000" dirty="0" smtClean="0">
                <a:solidFill>
                  <a:schemeClr val="tx1"/>
                </a:solidFill>
              </a:rPr>
              <a:t>Intensificar colaborações entre os grupos já atuantes nessa área dentro do IF. Esse docente deve ter capacidade de propor um projeto que faça uso da infraestrutura já existente no IF e que proponha ampliação do parque de equipamentos na área de </a:t>
            </a:r>
            <a:r>
              <a:rPr lang="pt-BR" sz="3000" dirty="0" err="1" smtClean="0">
                <a:solidFill>
                  <a:schemeClr val="tx1"/>
                </a:solidFill>
              </a:rPr>
              <a:t>nanomateriais</a:t>
            </a:r>
            <a:r>
              <a:rPr lang="pt-BR" sz="3000" dirty="0" smtClean="0">
                <a:solidFill>
                  <a:schemeClr val="tx1"/>
                </a:solidFill>
              </a:rPr>
              <a:t>, através de um projeto FAPESP. </a:t>
            </a:r>
            <a:endParaRPr lang="pt-BR" sz="3000" dirty="0">
              <a:solidFill>
                <a:schemeClr val="tx1"/>
              </a:solidFill>
            </a:endParaRPr>
          </a:p>
        </p:txBody>
      </p:sp>
      <p:pic>
        <p:nvPicPr>
          <p:cNvPr id="5124" name="Picture 4" descr="http://www.if.usp.br/pub/ifvisual/IFUSP/logo%20ifusp%20fundo%20clar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70116"/>
            <a:ext cx="2522630" cy="99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868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52401" y="990600"/>
            <a:ext cx="8915400" cy="5632311"/>
          </a:xfrm>
          <a:prstGeom prst="rect">
            <a:avLst/>
          </a:prstGeom>
          <a:noFill/>
        </p:spPr>
        <p:txBody>
          <a:bodyPr wrap="square" rtlCol="0">
            <a:spAutoFit/>
          </a:bodyPr>
          <a:lstStyle/>
          <a:p>
            <a:pPr algn="ctr"/>
            <a:r>
              <a:rPr lang="pt-BR" sz="3600" b="1" dirty="0" smtClean="0"/>
              <a:t>Proposta elaborada pelo Departamento de Física Aplicada</a:t>
            </a:r>
          </a:p>
          <a:p>
            <a:pPr algn="ctr"/>
            <a:endParaRPr lang="pt-BR" sz="3600" b="1" dirty="0" smtClean="0"/>
          </a:p>
          <a:p>
            <a:pPr algn="ctr"/>
            <a:endParaRPr lang="pt-BR" sz="3600" b="1" dirty="0"/>
          </a:p>
          <a:p>
            <a:pPr algn="ctr"/>
            <a:r>
              <a:rPr lang="pt-BR" sz="3600" b="1" i="1" dirty="0" smtClean="0"/>
              <a:t>Obrigada</a:t>
            </a:r>
          </a:p>
          <a:p>
            <a:pPr algn="ctr"/>
            <a:endParaRPr lang="pt-BR" sz="3600" b="1" dirty="0"/>
          </a:p>
          <a:p>
            <a:pPr algn="ctr"/>
            <a:endParaRPr lang="pt-BR" sz="3600" b="1" dirty="0" smtClean="0"/>
          </a:p>
          <a:p>
            <a:pPr algn="ctr"/>
            <a:endParaRPr lang="pt-BR" sz="3600" b="1" dirty="0"/>
          </a:p>
          <a:p>
            <a:pPr algn="ctr"/>
            <a:r>
              <a:rPr lang="pt-BR" sz="3600" b="1" dirty="0" smtClean="0"/>
              <a:t>Profa. Dra. Rosangela </a:t>
            </a:r>
            <a:r>
              <a:rPr lang="pt-BR" sz="3600" b="1" dirty="0" err="1" smtClean="0"/>
              <a:t>Itri</a:t>
            </a:r>
            <a:endParaRPr lang="pt-BR" sz="3600" b="1" dirty="0" smtClean="0"/>
          </a:p>
          <a:p>
            <a:pPr algn="ctr"/>
            <a:r>
              <a:rPr lang="pt-BR" sz="3600" b="1" dirty="0" smtClean="0"/>
              <a:t>(chefe do departamento)</a:t>
            </a:r>
            <a:endParaRPr lang="pt-BR" sz="3600" b="1" dirty="0"/>
          </a:p>
        </p:txBody>
      </p:sp>
    </p:spTree>
    <p:extLst>
      <p:ext uri="{BB962C8B-B14F-4D97-AF65-F5344CB8AC3E}">
        <p14:creationId xmlns:p14="http://schemas.microsoft.com/office/powerpoint/2010/main" val="3681721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4861" y="123913"/>
            <a:ext cx="9067800" cy="6494085"/>
          </a:xfrm>
          <a:prstGeom prst="rect">
            <a:avLst/>
          </a:prstGeom>
          <a:noFill/>
        </p:spPr>
        <p:txBody>
          <a:bodyPr wrap="square" rtlCol="0">
            <a:spAutoFit/>
          </a:bodyPr>
          <a:lstStyle/>
          <a:p>
            <a:pPr algn="ctr"/>
            <a:r>
              <a:rPr lang="pt-BR" sz="2600" b="1" dirty="0" smtClean="0">
                <a:solidFill>
                  <a:srgbClr val="C00000"/>
                </a:solidFill>
              </a:rPr>
              <a:t>Impacto</a:t>
            </a:r>
          </a:p>
          <a:p>
            <a:r>
              <a:rPr lang="pt-BR" sz="2600" dirty="0" smtClean="0">
                <a:solidFill>
                  <a:srgbClr val="C00000"/>
                </a:solidFill>
              </a:rPr>
              <a:t>Esse novo docente nucleará um grupo interdepartamental na área de </a:t>
            </a:r>
            <a:r>
              <a:rPr lang="pt-BR" sz="2600" dirty="0" err="1" smtClean="0">
                <a:solidFill>
                  <a:srgbClr val="C00000"/>
                </a:solidFill>
              </a:rPr>
              <a:t>nanomateriais</a:t>
            </a:r>
            <a:r>
              <a:rPr lang="pt-BR" sz="2600" dirty="0" smtClean="0">
                <a:solidFill>
                  <a:srgbClr val="C00000"/>
                </a:solidFill>
              </a:rPr>
              <a:t>, que deverá gerar uma massa crítica de professores, onde o grupo terá uma produtividade superior à soma das produções individuais de cada atual grupo dessa área no IFUSP.</a:t>
            </a:r>
          </a:p>
          <a:p>
            <a:endParaRPr lang="pt-BR" sz="2600" dirty="0">
              <a:solidFill>
                <a:srgbClr val="C00000"/>
              </a:solidFill>
            </a:endParaRPr>
          </a:p>
          <a:p>
            <a:pPr algn="ctr"/>
            <a:r>
              <a:rPr lang="pt-BR" sz="2600" b="1" dirty="0" smtClean="0">
                <a:solidFill>
                  <a:srgbClr val="C00000"/>
                </a:solidFill>
              </a:rPr>
              <a:t>Relevância</a:t>
            </a:r>
          </a:p>
          <a:p>
            <a:r>
              <a:rPr lang="pt-BR" sz="2600" dirty="0" smtClean="0">
                <a:solidFill>
                  <a:srgbClr val="C00000"/>
                </a:solidFill>
              </a:rPr>
              <a:t>As pesquisas em </a:t>
            </a:r>
            <a:r>
              <a:rPr lang="pt-BR" sz="2600" dirty="0" err="1" smtClean="0">
                <a:solidFill>
                  <a:srgbClr val="C00000"/>
                </a:solidFill>
              </a:rPr>
              <a:t>nanomateriais</a:t>
            </a:r>
            <a:r>
              <a:rPr lang="pt-BR" sz="2600" dirty="0" smtClean="0">
                <a:solidFill>
                  <a:srgbClr val="C00000"/>
                </a:solidFill>
              </a:rPr>
              <a:t> envolvem síntese, caracterização, modelagem e aplicações de novos materiais. Os </a:t>
            </a:r>
            <a:r>
              <a:rPr lang="pt-BR" sz="2600" dirty="0" err="1" smtClean="0">
                <a:solidFill>
                  <a:srgbClr val="C00000"/>
                </a:solidFill>
              </a:rPr>
              <a:t>nanomateriais</a:t>
            </a:r>
            <a:r>
              <a:rPr lang="pt-BR" sz="2600" dirty="0" smtClean="0">
                <a:solidFill>
                  <a:srgbClr val="C00000"/>
                </a:solidFill>
              </a:rPr>
              <a:t> oferecem várias vantagens diferentes em comparação aos materiais constituídos por estruturas micrométricas, incluindo novas características ópticas, físicas e químicas, permitindo amplas aplicações em eletrônica, óptica, dispositivos magnéticos, biologia, medicina, cosméticos, energia, defesa, ligas metálicas especiais e muito mais, gerando </a:t>
            </a:r>
            <a:r>
              <a:rPr lang="pt-BR" sz="2600" b="1" dirty="0" smtClean="0">
                <a:solidFill>
                  <a:srgbClr val="C00000"/>
                </a:solidFill>
              </a:rPr>
              <a:t>Inovação.</a:t>
            </a:r>
            <a:endParaRPr lang="pt-BR" sz="2600" dirty="0" smtClean="0">
              <a:solidFill>
                <a:srgbClr val="C00000"/>
              </a:solidFill>
            </a:endParaRPr>
          </a:p>
        </p:txBody>
      </p:sp>
    </p:spTree>
    <p:extLst>
      <p:ext uri="{BB962C8B-B14F-4D97-AF65-F5344CB8AC3E}">
        <p14:creationId xmlns:p14="http://schemas.microsoft.com/office/powerpoint/2010/main" val="174475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4214341313"/>
              </p:ext>
            </p:extLst>
          </p:nvPr>
        </p:nvGraphicFramePr>
        <p:xfrm>
          <a:off x="1676400" y="1905000"/>
          <a:ext cx="5377543" cy="4114800"/>
        </p:xfrm>
        <a:graphic>
          <a:graphicData uri="http://schemas.openxmlformats.org/presentationml/2006/ole">
            <mc:AlternateContent xmlns:mc="http://schemas.openxmlformats.org/markup-compatibility/2006">
              <mc:Choice xmlns:v="urn:schemas-microsoft-com:vml" Requires="v">
                <p:oleObj spid="_x0000_s1031" name="Graph" r:id="rId3" imgW="3920760" imgH="3000960" progId="Origin50.Graph">
                  <p:embed/>
                </p:oleObj>
              </mc:Choice>
              <mc:Fallback>
                <p:oleObj name="Graph" r:id="rId3" imgW="3920760" imgH="3000960" progId="Origin50.Graph">
                  <p:embed/>
                  <p:pic>
                    <p:nvPicPr>
                      <p:cNvPr id="0" name=""/>
                      <p:cNvPicPr/>
                      <p:nvPr/>
                    </p:nvPicPr>
                    <p:blipFill>
                      <a:blip r:embed="rId4"/>
                      <a:stretch>
                        <a:fillRect/>
                      </a:stretch>
                    </p:blipFill>
                    <p:spPr>
                      <a:xfrm>
                        <a:off x="1676400" y="1905000"/>
                        <a:ext cx="5377543" cy="4114800"/>
                      </a:xfrm>
                      <a:prstGeom prst="rect">
                        <a:avLst/>
                      </a:prstGeom>
                    </p:spPr>
                  </p:pic>
                </p:oleObj>
              </mc:Fallback>
            </mc:AlternateContent>
          </a:graphicData>
        </a:graphic>
      </p:graphicFrame>
      <p:sp>
        <p:nvSpPr>
          <p:cNvPr id="3" name="CaixaDeTexto 2"/>
          <p:cNvSpPr txBox="1"/>
          <p:nvPr/>
        </p:nvSpPr>
        <p:spPr>
          <a:xfrm>
            <a:off x="36913" y="685799"/>
            <a:ext cx="8808182" cy="1261884"/>
          </a:xfrm>
          <a:prstGeom prst="rect">
            <a:avLst/>
          </a:prstGeom>
          <a:noFill/>
        </p:spPr>
        <p:txBody>
          <a:bodyPr wrap="none" rtlCol="0">
            <a:spAutoFit/>
          </a:bodyPr>
          <a:lstStyle/>
          <a:p>
            <a:pPr algn="ctr"/>
            <a:r>
              <a:rPr lang="pt-BR" sz="4000" b="1" dirty="0" smtClean="0"/>
              <a:t>Web </a:t>
            </a:r>
            <a:r>
              <a:rPr lang="pt-BR" sz="4000" b="1" dirty="0" err="1" smtClean="0"/>
              <a:t>of</a:t>
            </a:r>
            <a:r>
              <a:rPr lang="pt-BR" sz="4000" b="1" dirty="0" smtClean="0"/>
              <a:t> Science </a:t>
            </a:r>
            <a:r>
              <a:rPr lang="pt-BR" sz="3600" dirty="0" smtClean="0"/>
              <a:t>(2017-2021)- últimos 5 anos</a:t>
            </a:r>
          </a:p>
          <a:p>
            <a:pPr algn="ctr"/>
            <a:r>
              <a:rPr lang="pt-BR" sz="3600" b="1" dirty="0" smtClean="0"/>
              <a:t>Palavra Chave</a:t>
            </a:r>
            <a:r>
              <a:rPr lang="pt-BR" sz="3600" dirty="0" smtClean="0"/>
              <a:t>: </a:t>
            </a:r>
            <a:r>
              <a:rPr lang="pt-BR" sz="3600" dirty="0" err="1" smtClean="0"/>
              <a:t>Nanomaterial</a:t>
            </a:r>
            <a:endParaRPr lang="pt-BR" sz="3600" dirty="0"/>
          </a:p>
        </p:txBody>
      </p:sp>
      <p:sp>
        <p:nvSpPr>
          <p:cNvPr id="4" name="Retângulo 3"/>
          <p:cNvSpPr/>
          <p:nvPr/>
        </p:nvSpPr>
        <p:spPr>
          <a:xfrm>
            <a:off x="0" y="6118935"/>
            <a:ext cx="9144000" cy="369332"/>
          </a:xfrm>
          <a:prstGeom prst="rect">
            <a:avLst/>
          </a:prstGeom>
        </p:spPr>
        <p:txBody>
          <a:bodyPr wrap="square">
            <a:spAutoFit/>
          </a:bodyPr>
          <a:lstStyle/>
          <a:p>
            <a:pPr algn="ctr"/>
            <a:r>
              <a:rPr lang="pt-BR" b="1" i="1" dirty="0">
                <a:solidFill>
                  <a:srgbClr val="C00000"/>
                </a:solidFill>
              </a:rPr>
              <a:t>A área de </a:t>
            </a:r>
            <a:r>
              <a:rPr lang="pt-BR" b="1" i="1" dirty="0" err="1">
                <a:solidFill>
                  <a:srgbClr val="C00000"/>
                </a:solidFill>
              </a:rPr>
              <a:t>nanomateriais</a:t>
            </a:r>
            <a:r>
              <a:rPr lang="pt-BR" b="1" i="1" dirty="0">
                <a:solidFill>
                  <a:srgbClr val="C00000"/>
                </a:solidFill>
              </a:rPr>
              <a:t> está presente em vários grupos de pesquisa no </a:t>
            </a:r>
            <a:r>
              <a:rPr lang="pt-BR" b="1" i="1" dirty="0" smtClean="0">
                <a:solidFill>
                  <a:srgbClr val="C00000"/>
                </a:solidFill>
              </a:rPr>
              <a:t>IFUSP</a:t>
            </a:r>
            <a:r>
              <a:rPr lang="pt-BR" b="1" i="1" dirty="0">
                <a:solidFill>
                  <a:srgbClr val="C00000"/>
                </a:solidFill>
              </a:rPr>
              <a:t>.</a:t>
            </a:r>
          </a:p>
        </p:txBody>
      </p:sp>
    </p:spTree>
    <p:extLst>
      <p:ext uri="{BB962C8B-B14F-4D97-AF65-F5344CB8AC3E}">
        <p14:creationId xmlns:p14="http://schemas.microsoft.com/office/powerpoint/2010/main" val="366866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2765"/>
            <a:ext cx="7772400" cy="914400"/>
          </a:xfrm>
        </p:spPr>
        <p:txBody>
          <a:bodyPr>
            <a:normAutofit/>
          </a:bodyPr>
          <a:lstStyle/>
          <a:p>
            <a:r>
              <a:rPr lang="pt-BR" b="1" dirty="0" smtClean="0"/>
              <a:t>FAP</a:t>
            </a:r>
            <a:endParaRPr lang="pt-BR" dirty="0"/>
          </a:p>
        </p:txBody>
      </p:sp>
      <p:pic>
        <p:nvPicPr>
          <p:cNvPr id="3076" name="Picture 4" descr="http://portal.if.usp.br/cristal/sites/portal.if.usp.br.cristal/files/styles/large/public/Nanostar%20%28SAXS%20e%20WAXS%29.jpg?itok=hXGdkr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79" y="921502"/>
            <a:ext cx="2690821" cy="27598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6096000" y="3707050"/>
            <a:ext cx="1415516" cy="369332"/>
          </a:xfrm>
          <a:prstGeom prst="rect">
            <a:avLst/>
          </a:prstGeom>
          <a:noFill/>
        </p:spPr>
        <p:txBody>
          <a:bodyPr wrap="none" rtlCol="0">
            <a:spAutoFit/>
          </a:bodyPr>
          <a:lstStyle/>
          <a:p>
            <a:r>
              <a:rPr lang="pt-BR" dirty="0"/>
              <a:t>Cristalografia</a:t>
            </a:r>
          </a:p>
        </p:txBody>
      </p:sp>
      <p:pic>
        <p:nvPicPr>
          <p:cNvPr id="3078" name="Picture 6" descr="http://fap.if.usp.br/~lff/images/spm/Concurso_2018_latex_8min_5um_1.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621" y="4131975"/>
            <a:ext cx="2875779" cy="235359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584368" y="6509276"/>
            <a:ext cx="1330814" cy="369332"/>
          </a:xfrm>
          <a:prstGeom prst="rect">
            <a:avLst/>
          </a:prstGeom>
          <a:noFill/>
        </p:spPr>
        <p:txBody>
          <a:bodyPr wrap="none" rtlCol="0">
            <a:spAutoFit/>
          </a:bodyPr>
          <a:lstStyle/>
          <a:p>
            <a:r>
              <a:rPr lang="pt-BR" dirty="0"/>
              <a:t>Filmes Finos</a:t>
            </a:r>
          </a:p>
        </p:txBody>
      </p:sp>
      <p:sp>
        <p:nvSpPr>
          <p:cNvPr id="7" name="CaixaDeTexto 6"/>
          <p:cNvSpPr txBox="1"/>
          <p:nvPr/>
        </p:nvSpPr>
        <p:spPr>
          <a:xfrm>
            <a:off x="1122601" y="3707050"/>
            <a:ext cx="1863074" cy="369332"/>
          </a:xfrm>
          <a:prstGeom prst="rect">
            <a:avLst/>
          </a:prstGeom>
          <a:noFill/>
        </p:spPr>
        <p:txBody>
          <a:bodyPr wrap="none" rtlCol="0">
            <a:spAutoFit/>
          </a:bodyPr>
          <a:lstStyle/>
          <a:p>
            <a:r>
              <a:rPr lang="pt-BR" dirty="0"/>
              <a:t>Física Atmosférica</a:t>
            </a:r>
          </a:p>
        </p:txBody>
      </p:sp>
      <p:pic>
        <p:nvPicPr>
          <p:cNvPr id="3080" name="Picture 8" descr="https://lh4.googleusercontent.com/Q5Po9RGEoy9w-CGRmftkBfCOAW42Pt4VuQ7noC0nNZskKTrYsI0GXV9bDs8YaaaNEAKTmw6T0Kbs3X1F2yisu63iDRj4rMQLQCTj7rGcpGxE3tAZ=w12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948" y="867620"/>
            <a:ext cx="2928651" cy="2776922"/>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8" name="AutoShape 10" descr="http://portal.if.usp.br/fap/sites/portal.if.usp.br.fap/files/default_images/ro%203.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2" descr="http://portal.if.usp.br/fap/sites/portal.if.usp.br.fap/files/default_images/ro%203.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8682" y="4150635"/>
            <a:ext cx="3082440" cy="2319371"/>
          </a:xfrm>
          <a:prstGeom prst="rect">
            <a:avLst/>
          </a:prstGeom>
        </p:spPr>
      </p:pic>
      <p:sp>
        <p:nvSpPr>
          <p:cNvPr id="11" name="Retângulo 10"/>
          <p:cNvSpPr/>
          <p:nvPr/>
        </p:nvSpPr>
        <p:spPr>
          <a:xfrm>
            <a:off x="5273517" y="6485574"/>
            <a:ext cx="2852769" cy="369332"/>
          </a:xfrm>
          <a:prstGeom prst="rect">
            <a:avLst/>
          </a:prstGeom>
        </p:spPr>
        <p:txBody>
          <a:bodyPr wrap="none">
            <a:spAutoFit/>
          </a:bodyPr>
          <a:lstStyle/>
          <a:p>
            <a:r>
              <a:rPr lang="pt-BR" dirty="0"/>
              <a:t>Física de Sistemas Biológicos</a:t>
            </a:r>
          </a:p>
        </p:txBody>
      </p:sp>
    </p:spTree>
    <p:extLst>
      <p:ext uri="{BB962C8B-B14F-4D97-AF65-F5344CB8AC3E}">
        <p14:creationId xmlns:p14="http://schemas.microsoft.com/office/powerpoint/2010/main" val="1456921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191000" y="228600"/>
            <a:ext cx="1011815" cy="769441"/>
          </a:xfrm>
          <a:prstGeom prst="rect">
            <a:avLst/>
          </a:prstGeom>
          <a:noFill/>
        </p:spPr>
        <p:txBody>
          <a:bodyPr wrap="none" rtlCol="0">
            <a:spAutoFit/>
          </a:bodyPr>
          <a:lstStyle/>
          <a:p>
            <a:r>
              <a:rPr lang="pt-BR" sz="4400" b="1" dirty="0" smtClean="0"/>
              <a:t>FEP</a:t>
            </a:r>
            <a:endParaRPr lang="pt-BR" sz="4400" b="1" dirty="0"/>
          </a:p>
        </p:txBody>
      </p:sp>
      <p:pic>
        <p:nvPicPr>
          <p:cNvPr id="4098" name="Picture 2" descr="https://portal.if.usp.br/fep/sites/portal.if.usp.br.fep/files/styles/large/public/main_background_LQMEC.resized.jpg?itok=gdF31l9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861" y="3724474"/>
            <a:ext cx="3928531" cy="22098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s://portal.if.usp.br/emu/sites/portal.if.usp.br.ifusp/files/styles/large/public/compose_xeuss_2_0.png?itok=AU0hzJ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4800600" cy="3430429"/>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Retângulo 3"/>
          <p:cNvSpPr/>
          <p:nvPr/>
        </p:nvSpPr>
        <p:spPr>
          <a:xfrm>
            <a:off x="1405035" y="4659486"/>
            <a:ext cx="1925464" cy="369332"/>
          </a:xfrm>
          <a:prstGeom prst="rect">
            <a:avLst/>
          </a:prstGeom>
        </p:spPr>
        <p:txBody>
          <a:bodyPr wrap="none">
            <a:spAutoFit/>
          </a:bodyPr>
          <a:lstStyle/>
          <a:p>
            <a:r>
              <a:rPr lang="pt-BR" dirty="0"/>
              <a:t>Fluidos Complexos</a:t>
            </a:r>
          </a:p>
        </p:txBody>
      </p:sp>
      <p:sp>
        <p:nvSpPr>
          <p:cNvPr id="5" name="CaixaDeTexto 4"/>
          <p:cNvSpPr txBox="1"/>
          <p:nvPr/>
        </p:nvSpPr>
        <p:spPr>
          <a:xfrm>
            <a:off x="6096000" y="6096000"/>
            <a:ext cx="2048935" cy="369332"/>
          </a:xfrm>
          <a:prstGeom prst="rect">
            <a:avLst/>
          </a:prstGeom>
          <a:noFill/>
        </p:spPr>
        <p:txBody>
          <a:bodyPr wrap="square" rtlCol="0">
            <a:spAutoFit/>
          </a:bodyPr>
          <a:lstStyle/>
          <a:p>
            <a:r>
              <a:rPr lang="pt-BR" dirty="0"/>
              <a:t>Materiais quânticos</a:t>
            </a:r>
          </a:p>
        </p:txBody>
      </p:sp>
    </p:spTree>
    <p:extLst>
      <p:ext uri="{BB962C8B-B14F-4D97-AF65-F5344CB8AC3E}">
        <p14:creationId xmlns:p14="http://schemas.microsoft.com/office/powerpoint/2010/main" val="3298112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57600" y="228600"/>
            <a:ext cx="1070999" cy="769441"/>
          </a:xfrm>
          <a:prstGeom prst="rect">
            <a:avLst/>
          </a:prstGeom>
          <a:noFill/>
        </p:spPr>
        <p:txBody>
          <a:bodyPr wrap="none" rtlCol="0">
            <a:spAutoFit/>
          </a:bodyPr>
          <a:lstStyle/>
          <a:p>
            <a:r>
              <a:rPr lang="pt-BR" sz="4400" b="1" dirty="0" smtClean="0"/>
              <a:t>FGE</a:t>
            </a:r>
            <a:endParaRPr lang="pt-BR" sz="4400" b="1" dirty="0"/>
          </a:p>
        </p:txBody>
      </p:sp>
      <p:pic>
        <p:nvPicPr>
          <p:cNvPr id="6146" name="Picture 2" descr="photo_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4004434" cy="26670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57200" y="3994666"/>
            <a:ext cx="2972417" cy="369332"/>
          </a:xfrm>
          <a:prstGeom prst="rect">
            <a:avLst/>
          </a:prstGeom>
          <a:noFill/>
        </p:spPr>
        <p:txBody>
          <a:bodyPr wrap="none" rtlCol="0">
            <a:spAutoFit/>
          </a:bodyPr>
          <a:lstStyle/>
          <a:p>
            <a:r>
              <a:rPr lang="pt-BR" dirty="0" smtClean="0"/>
              <a:t>Biofísica-Espalhamento de luz</a:t>
            </a:r>
            <a:endParaRPr lang="pt-BR" dirty="0"/>
          </a:p>
        </p:txBody>
      </p:sp>
      <p:pic>
        <p:nvPicPr>
          <p:cNvPr id="6148" name="Picture 4" descr="http://fig.if.usp.br/~labm2/Laboratorio/Labm2/Fotos/VistaSalaCult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599" y="2819400"/>
            <a:ext cx="4347633" cy="326072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334000" y="6248400"/>
            <a:ext cx="2720360" cy="369332"/>
          </a:xfrm>
          <a:prstGeom prst="rect">
            <a:avLst/>
          </a:prstGeom>
          <a:noFill/>
        </p:spPr>
        <p:txBody>
          <a:bodyPr wrap="none" rtlCol="0">
            <a:spAutoFit/>
          </a:bodyPr>
          <a:lstStyle/>
          <a:p>
            <a:r>
              <a:rPr lang="pt-BR" dirty="0" smtClean="0"/>
              <a:t>Biofísica-Cultura de Células</a:t>
            </a:r>
            <a:endParaRPr lang="pt-BR" dirty="0"/>
          </a:p>
        </p:txBody>
      </p:sp>
    </p:spTree>
    <p:extLst>
      <p:ext uri="{BB962C8B-B14F-4D97-AF65-F5344CB8AC3E}">
        <p14:creationId xmlns:p14="http://schemas.microsoft.com/office/powerpoint/2010/main" val="181600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810000" y="0"/>
            <a:ext cx="1217000" cy="769441"/>
          </a:xfrm>
          <a:prstGeom prst="rect">
            <a:avLst/>
          </a:prstGeom>
          <a:noFill/>
        </p:spPr>
        <p:txBody>
          <a:bodyPr wrap="none" rtlCol="0">
            <a:spAutoFit/>
          </a:bodyPr>
          <a:lstStyle/>
          <a:p>
            <a:r>
              <a:rPr lang="pt-BR" sz="4400" b="1" dirty="0" smtClean="0"/>
              <a:t>FMT</a:t>
            </a:r>
            <a:endParaRPr lang="pt-BR" sz="4400" dirty="0"/>
          </a:p>
        </p:txBody>
      </p:sp>
      <p:pic>
        <p:nvPicPr>
          <p:cNvPr id="7170" name="Picture 2" descr="https://portal.if.usp.br/fmt/sites/portal.if.usp.br.fmt/files/fig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19175"/>
            <a:ext cx="3810000" cy="28575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Retângulo 2"/>
          <p:cNvSpPr/>
          <p:nvPr/>
        </p:nvSpPr>
        <p:spPr>
          <a:xfrm>
            <a:off x="57921" y="4018384"/>
            <a:ext cx="4464492" cy="369332"/>
          </a:xfrm>
          <a:prstGeom prst="rect">
            <a:avLst/>
          </a:prstGeom>
        </p:spPr>
        <p:txBody>
          <a:bodyPr wrap="none">
            <a:spAutoFit/>
          </a:bodyPr>
          <a:lstStyle/>
          <a:p>
            <a:r>
              <a:rPr lang="pt-BR" dirty="0"/>
              <a:t>Sistemas </a:t>
            </a:r>
            <a:r>
              <a:rPr lang="pt-BR" dirty="0" smtClean="0"/>
              <a:t>Magnéticos (SNOM/AFM, </a:t>
            </a:r>
            <a:r>
              <a:rPr lang="pt-BR" dirty="0" err="1" smtClean="0"/>
              <a:t>Plasmons</a:t>
            </a:r>
            <a:r>
              <a:rPr lang="pt-BR" dirty="0" smtClean="0"/>
              <a:t>)</a:t>
            </a:r>
            <a:endParaRPr lang="pt-BR" dirty="0"/>
          </a:p>
        </p:txBody>
      </p:sp>
      <p:pic>
        <p:nvPicPr>
          <p:cNvPr id="7172" name="Picture 4" descr="Ver a imagem de ori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854" y="3130416"/>
            <a:ext cx="4470400" cy="251460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4648200" y="5911334"/>
            <a:ext cx="3923382" cy="369332"/>
          </a:xfrm>
          <a:prstGeom prst="rect">
            <a:avLst/>
          </a:prstGeom>
          <a:noFill/>
        </p:spPr>
        <p:txBody>
          <a:bodyPr wrap="none" rtlCol="0">
            <a:spAutoFit/>
          </a:bodyPr>
          <a:lstStyle/>
          <a:p>
            <a:r>
              <a:rPr lang="pt-BR" dirty="0" smtClean="0"/>
              <a:t>MBE-Semicondutores</a:t>
            </a:r>
            <a:r>
              <a:rPr lang="pt-BR" dirty="0"/>
              <a:t>, </a:t>
            </a:r>
            <a:r>
              <a:rPr lang="pt-BR" dirty="0" err="1" smtClean="0"/>
              <a:t>Heteroestruturas</a:t>
            </a:r>
            <a:endParaRPr lang="pt-BR" dirty="0"/>
          </a:p>
        </p:txBody>
      </p:sp>
    </p:spTree>
    <p:extLst>
      <p:ext uri="{BB962C8B-B14F-4D97-AF65-F5344CB8AC3E}">
        <p14:creationId xmlns:p14="http://schemas.microsoft.com/office/powerpoint/2010/main" val="1866272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ortal.if.usp.br/lamfi/sites/portal.if.usp.br.ifusp/files/styles/media_gallery_large/public/Imagem1_0.jpg?itok=9O-sMO1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57250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2209800" y="5334000"/>
            <a:ext cx="3941400" cy="369332"/>
          </a:xfrm>
          <a:prstGeom prst="rect">
            <a:avLst/>
          </a:prstGeom>
          <a:noFill/>
        </p:spPr>
        <p:txBody>
          <a:bodyPr wrap="none" rtlCol="0">
            <a:spAutoFit/>
          </a:bodyPr>
          <a:lstStyle/>
          <a:p>
            <a:r>
              <a:rPr lang="pt-BR" dirty="0" smtClean="0"/>
              <a:t>LAMFI-Física Aplicada com Aceleradores</a:t>
            </a:r>
            <a:endParaRPr lang="pt-BR" dirty="0"/>
          </a:p>
        </p:txBody>
      </p:sp>
      <p:sp>
        <p:nvSpPr>
          <p:cNvPr id="3" name="CaixaDeTexto 2"/>
          <p:cNvSpPr txBox="1"/>
          <p:nvPr/>
        </p:nvSpPr>
        <p:spPr>
          <a:xfrm>
            <a:off x="3810000" y="533400"/>
            <a:ext cx="1114408" cy="769441"/>
          </a:xfrm>
          <a:prstGeom prst="rect">
            <a:avLst/>
          </a:prstGeom>
          <a:noFill/>
        </p:spPr>
        <p:txBody>
          <a:bodyPr wrap="none" rtlCol="0">
            <a:spAutoFit/>
          </a:bodyPr>
          <a:lstStyle/>
          <a:p>
            <a:r>
              <a:rPr lang="pt-BR" sz="4400" b="1" dirty="0" smtClean="0"/>
              <a:t>FNC</a:t>
            </a:r>
            <a:endParaRPr lang="pt-BR" sz="4400" b="1" dirty="0"/>
          </a:p>
        </p:txBody>
      </p:sp>
    </p:spTree>
    <p:extLst>
      <p:ext uri="{BB962C8B-B14F-4D97-AF65-F5344CB8AC3E}">
        <p14:creationId xmlns:p14="http://schemas.microsoft.com/office/powerpoint/2010/main" val="1956512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8600" y="762000"/>
            <a:ext cx="8839200" cy="5386090"/>
          </a:xfrm>
          <a:prstGeom prst="rect">
            <a:avLst/>
          </a:prstGeom>
          <a:noFill/>
        </p:spPr>
        <p:txBody>
          <a:bodyPr wrap="square" rtlCol="0">
            <a:spAutoFit/>
          </a:bodyPr>
          <a:lstStyle/>
          <a:p>
            <a:pPr algn="ctr"/>
            <a:r>
              <a:rPr lang="pt-BR" sz="3200" b="1" dirty="0" smtClean="0"/>
              <a:t>Potenciais Candidatos</a:t>
            </a:r>
          </a:p>
          <a:p>
            <a:pPr algn="ctr"/>
            <a:endParaRPr lang="pt-BR" sz="3200" b="1" dirty="0" smtClean="0"/>
          </a:p>
          <a:p>
            <a:pPr algn="just"/>
            <a:r>
              <a:rPr lang="pt-BR" sz="2000" dirty="0" smtClean="0"/>
              <a:t>No IFUSP o número de docentes na área de </a:t>
            </a:r>
            <a:r>
              <a:rPr lang="pt-BR" sz="2000" dirty="0" err="1" smtClean="0"/>
              <a:t>nanomateriais</a:t>
            </a:r>
            <a:r>
              <a:rPr lang="pt-BR" sz="2000" dirty="0" smtClean="0"/>
              <a:t> ultrapassa uma dezena, podendo chegar a </a:t>
            </a:r>
            <a:r>
              <a:rPr lang="pt-BR" sz="2000" dirty="0" smtClean="0"/>
              <a:t>três </a:t>
            </a:r>
            <a:r>
              <a:rPr lang="pt-BR" sz="2000" dirty="0" smtClean="0"/>
              <a:t>dezenas,  incluindo os pós-doutores. No IFUSP há instalado um parque de equipamentos significativo, onde um docente com formação adequada poderá propor projetos inovadores em um vasto universo da área em questão, bem como atrair jovens doutores para realizar o pós-doutoramento no IFUSP.</a:t>
            </a:r>
          </a:p>
          <a:p>
            <a:pPr algn="just"/>
            <a:endParaRPr lang="pt-BR" sz="2000" dirty="0" smtClean="0"/>
          </a:p>
          <a:p>
            <a:pPr algn="just"/>
            <a:r>
              <a:rPr lang="pt-BR" sz="2000" b="1" dirty="0" smtClean="0"/>
              <a:t>Candidatos com experiência em análise da estrutura local utilizando técnicas de luz </a:t>
            </a:r>
            <a:r>
              <a:rPr lang="pt-BR" sz="2000" b="1" dirty="0" err="1" smtClean="0"/>
              <a:t>síncrotron</a:t>
            </a:r>
            <a:r>
              <a:rPr lang="pt-BR" sz="2000" b="1" dirty="0" smtClean="0"/>
              <a:t> serão apreciados</a:t>
            </a:r>
            <a:r>
              <a:rPr lang="pt-BR" sz="2000" dirty="0" smtClean="0"/>
              <a:t>, tendo em vista a operação do Anel Sirius. Técnicas experimentais que farão parte do </a:t>
            </a:r>
            <a:r>
              <a:rPr lang="pt-BR" sz="2000" dirty="0" smtClean="0"/>
              <a:t>Sirius </a:t>
            </a:r>
            <a:r>
              <a:rPr lang="pt-BR" sz="2000" dirty="0" smtClean="0"/>
              <a:t>incluem tomografia, difração, </a:t>
            </a:r>
            <a:r>
              <a:rPr lang="pt-BR" sz="2000" dirty="0" smtClean="0"/>
              <a:t>SAXS </a:t>
            </a:r>
            <a:r>
              <a:rPr lang="pt-BR" sz="2000" dirty="0" smtClean="0"/>
              <a:t>e espectroscopia de absorção de raios X e </a:t>
            </a:r>
            <a:r>
              <a:rPr lang="pt-BR" sz="2000" dirty="0" err="1" smtClean="0"/>
              <a:t>ultra-violeta</a:t>
            </a:r>
            <a:r>
              <a:rPr lang="pt-BR" sz="2000" dirty="0" smtClean="0"/>
              <a:t> no caso de elementos leves. Assim, </a:t>
            </a:r>
            <a:r>
              <a:rPr lang="pt-BR" sz="2000" b="1" dirty="0" smtClean="0"/>
              <a:t>a </a:t>
            </a:r>
            <a:r>
              <a:rPr lang="pt-BR" sz="2000" b="1" i="1" dirty="0" smtClean="0"/>
              <a:t>avant-</a:t>
            </a:r>
            <a:r>
              <a:rPr lang="pt-BR" sz="2000" b="1" i="1" dirty="0" err="1" smtClean="0"/>
              <a:t>garde</a:t>
            </a:r>
            <a:r>
              <a:rPr lang="pt-BR" sz="2000" b="1" dirty="0" smtClean="0"/>
              <a:t> na área de </a:t>
            </a:r>
            <a:r>
              <a:rPr lang="pt-BR" sz="2000" b="1" dirty="0" err="1" smtClean="0"/>
              <a:t>nanomateriais</a:t>
            </a:r>
            <a:r>
              <a:rPr lang="pt-BR" sz="2000" b="1" dirty="0" smtClean="0"/>
              <a:t> poderá ser implementada no IFUSP.</a:t>
            </a:r>
            <a:r>
              <a:rPr lang="pt-BR" sz="2000" dirty="0" smtClean="0"/>
              <a:t> Com isso, esperamos um número expressivo de candidatos, podendo chegar a números como 15 ou </a:t>
            </a:r>
            <a:r>
              <a:rPr lang="pt-BR" sz="2000" dirty="0" smtClean="0"/>
              <a:t>20 ou maiores. </a:t>
            </a:r>
            <a:endParaRPr lang="pt-BR" sz="2000" dirty="0"/>
          </a:p>
        </p:txBody>
      </p:sp>
    </p:spTree>
    <p:extLst>
      <p:ext uri="{BB962C8B-B14F-4D97-AF65-F5344CB8AC3E}">
        <p14:creationId xmlns:p14="http://schemas.microsoft.com/office/powerpoint/2010/main" val="2852498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415</Words>
  <Application>Microsoft Office PowerPoint</Application>
  <PresentationFormat>Apresentação na tela (4:3)</PresentationFormat>
  <Paragraphs>45</Paragraphs>
  <Slides>10</Slides>
  <Notes>2</Notes>
  <HiddenSlides>0</HiddenSlides>
  <MMClips>0</MMClips>
  <ScaleCrop>false</ScaleCrop>
  <HeadingPairs>
    <vt:vector size="8" baseType="variant">
      <vt:variant>
        <vt:lpstr>Fontes usadas</vt:lpstr>
      </vt:variant>
      <vt:variant>
        <vt:i4>2</vt:i4>
      </vt:variant>
      <vt:variant>
        <vt:lpstr>Tema</vt:lpstr>
      </vt:variant>
      <vt:variant>
        <vt:i4>1</vt:i4>
      </vt:variant>
      <vt:variant>
        <vt:lpstr>Servidores OLE inseridos</vt:lpstr>
      </vt:variant>
      <vt:variant>
        <vt:i4>1</vt:i4>
      </vt:variant>
      <vt:variant>
        <vt:lpstr>Títulos de slides</vt:lpstr>
      </vt:variant>
      <vt:variant>
        <vt:i4>10</vt:i4>
      </vt:variant>
    </vt:vector>
  </HeadingPairs>
  <TitlesOfParts>
    <vt:vector size="14" baseType="lpstr">
      <vt:lpstr>Arial</vt:lpstr>
      <vt:lpstr>Calibri</vt:lpstr>
      <vt:lpstr>Tema do Office</vt:lpstr>
      <vt:lpstr>Graph</vt:lpstr>
      <vt:lpstr>Departamento de Física Aplicada</vt:lpstr>
      <vt:lpstr>Apresentação do PowerPoint</vt:lpstr>
      <vt:lpstr>Apresentação do PowerPoint</vt:lpstr>
      <vt:lpstr>FAP</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Física Aplicada</dc:title>
  <dc:creator>Marcia</dc:creator>
  <cp:lastModifiedBy>Ro</cp:lastModifiedBy>
  <cp:revision>22</cp:revision>
  <dcterms:created xsi:type="dcterms:W3CDTF">2022-04-18T16:58:30Z</dcterms:created>
  <dcterms:modified xsi:type="dcterms:W3CDTF">2022-04-20T13:28:36Z</dcterms:modified>
</cp:coreProperties>
</file>