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8" r:id="rId5"/>
    <p:sldMasterId id="2147483748" r:id="rId6"/>
  </p:sldMasterIdLst>
  <p:notesMasterIdLst>
    <p:notesMasterId r:id="rId47"/>
  </p:notesMasterIdLst>
  <p:sldIdLst>
    <p:sldId id="256" r:id="rId7"/>
    <p:sldId id="330" r:id="rId8"/>
    <p:sldId id="259" r:id="rId9"/>
    <p:sldId id="291" r:id="rId10"/>
    <p:sldId id="290" r:id="rId11"/>
    <p:sldId id="293" r:id="rId12"/>
    <p:sldId id="333" r:id="rId13"/>
    <p:sldId id="311" r:id="rId14"/>
    <p:sldId id="334" r:id="rId15"/>
    <p:sldId id="268" r:id="rId16"/>
    <p:sldId id="294" r:id="rId17"/>
    <p:sldId id="302" r:id="rId18"/>
    <p:sldId id="328" r:id="rId19"/>
    <p:sldId id="331" r:id="rId20"/>
    <p:sldId id="332" r:id="rId21"/>
    <p:sldId id="274" r:id="rId22"/>
    <p:sldId id="310" r:id="rId23"/>
    <p:sldId id="329" r:id="rId24"/>
    <p:sldId id="307" r:id="rId25"/>
    <p:sldId id="312" r:id="rId26"/>
    <p:sldId id="309" r:id="rId27"/>
    <p:sldId id="313" r:id="rId28"/>
    <p:sldId id="287" r:id="rId29"/>
    <p:sldId id="306" r:id="rId30"/>
    <p:sldId id="288" r:id="rId31"/>
    <p:sldId id="295" r:id="rId32"/>
    <p:sldId id="298" r:id="rId33"/>
    <p:sldId id="299" r:id="rId34"/>
    <p:sldId id="297" r:id="rId35"/>
    <p:sldId id="314" r:id="rId36"/>
    <p:sldId id="315" r:id="rId37"/>
    <p:sldId id="323" r:id="rId38"/>
    <p:sldId id="327" r:id="rId39"/>
    <p:sldId id="321" r:id="rId40"/>
    <p:sldId id="322" r:id="rId41"/>
    <p:sldId id="326" r:id="rId42"/>
    <p:sldId id="324" r:id="rId43"/>
    <p:sldId id="316" r:id="rId44"/>
    <p:sldId id="325" r:id="rId45"/>
    <p:sldId id="320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C416-EDC7-4AF9-9579-DA662A2380EB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A40A-380E-4CEE-947D-630FC6EF5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4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A40A-380E-4CEE-947D-630FC6EF5C4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48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A40A-380E-4CEE-947D-630FC6EF5C4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16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9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46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8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8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8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1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845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9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18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70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8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1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48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820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2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4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96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A58ED1C-1414-BE40-BF17-167F1179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EFDE2E-38AF-2248-B2F7-14CC00B4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CCED2AA-5B67-2240-A36C-E1230360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096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0239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2289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xmlns="" id="{A83663AA-97A0-F340-8639-DB9CBB30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B2BD03F8-3609-EC44-849B-489A8F9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xmlns="" id="{265CCC55-4127-2845-A7CB-3CAE6132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0925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A2CDA3-8476-FF48-BE7F-64CE8254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0C4729D-EA30-DD42-AA1B-E7BCE0A9E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37D285A-406A-C543-AAA9-11AC352F85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FA614B3-31B9-1D4C-83B5-7585E0DC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1155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6C7C841-B9C9-E04B-9657-80BEECEC4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63A8BE-1A38-744C-B0ED-8370E3270A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52EDD6E-20BD-3343-8A91-94D8FE2B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772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690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9A8B4-5152-5A4A-9788-DF02ABCF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F21F2BC-584A-9647-855C-0025F325A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2EFA65-1BAE-8440-BA82-4CB49AEC28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0C1800D-FE0B-F04C-87E3-13441E8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67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4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5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32442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5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18907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6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7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6298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8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34274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9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9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26782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0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0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95799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1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14289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2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512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ha"/>
          <p:cNvSpPr/>
          <p:nvPr/>
        </p:nvSpPr>
        <p:spPr>
          <a:xfrm>
            <a:off x="-2" y="6237288"/>
            <a:ext cx="12192003" cy="1589"/>
          </a:xfrm>
          <a:prstGeom prst="line">
            <a:avLst/>
          </a:prstGeom>
          <a:ln w="57240" cap="sq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716" y="6443662"/>
            <a:ext cx="2448984" cy="37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51250" y="6567165"/>
            <a:ext cx="378801" cy="289248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</a:tabLst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3380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34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ha"/>
          <p:cNvSpPr/>
          <p:nvPr/>
        </p:nvSpPr>
        <p:spPr>
          <a:xfrm>
            <a:off x="-2" y="6381750"/>
            <a:ext cx="12192003" cy="1589"/>
          </a:xfrm>
          <a:prstGeom prst="line">
            <a:avLst/>
          </a:prstGeom>
          <a:ln w="57240" cap="sq">
            <a:solidFill>
              <a:srgbClr val="0033CC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>
            <a:lvl1pPr defTabSz="449262">
              <a:defRPr b="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2397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368030" y="6250001"/>
            <a:ext cx="220135" cy="184027"/>
          </a:xfrm>
          <a:prstGeom prst="rect">
            <a:avLst/>
          </a:prstGeom>
        </p:spPr>
        <p:txBody>
          <a:bodyPr lIns="0" tIns="0" rIns="0" bIns="0" anchor="t"/>
          <a:lstStyle>
            <a:lvl1pPr defTabSz="407734">
              <a:lnSpc>
                <a:spcPct val="93000"/>
              </a:lnSpc>
              <a:tabLst>
                <a:tab pos="393700" algn="l"/>
                <a:tab pos="800100" algn="l"/>
                <a:tab pos="1219200" algn="l"/>
                <a:tab pos="1612900" algn="l"/>
                <a:tab pos="2019300" algn="l"/>
              </a:tabLst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028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89A6-63D4-402B-94B5-5DE1D514DB0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A58ED1C-1414-BE40-BF17-167F1179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EFDE2E-38AF-2248-B2F7-14CC00B4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CCED2AA-5B67-2240-A36C-E1230360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9184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753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xmlns="" id="{A83663AA-97A0-F340-8639-DB9CBB30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B2BD03F8-3609-EC44-849B-489A8F9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xmlns="" id="{265CCC55-4127-2845-A7CB-3CAE6132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7259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A2CDA3-8476-FF48-BE7F-64CE8254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0C4729D-EA30-DD42-AA1B-E7BCE0A9E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37D285A-406A-C543-AAA9-11AC352F85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FA614B3-31B9-1D4C-83B5-7585E0DC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3911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6C7C841-B9C9-E04B-9657-80BEECEC4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63A8BE-1A38-744C-B0ED-8370E3270A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52EDD6E-20BD-3343-8A91-94D8FE2B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732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9A8B4-5152-5A4A-9788-DF02ABCF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F21F2BC-584A-9647-855C-0025F325A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2EFA65-1BAE-8440-BA82-4CB49AEC28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0C1800D-FE0B-F04C-87E3-13441E8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586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4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5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5318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46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5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88188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6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7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85095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8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15787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9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9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9396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0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0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63212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1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28797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2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0792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ha"/>
          <p:cNvSpPr/>
          <p:nvPr/>
        </p:nvSpPr>
        <p:spPr>
          <a:xfrm>
            <a:off x="-2" y="6237288"/>
            <a:ext cx="12192003" cy="1589"/>
          </a:xfrm>
          <a:prstGeom prst="line">
            <a:avLst/>
          </a:prstGeom>
          <a:ln w="57240" cap="sq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716" y="6443662"/>
            <a:ext cx="2448984" cy="37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51250" y="6567165"/>
            <a:ext cx="378801" cy="289248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</a:tabLst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57337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ha"/>
          <p:cNvSpPr/>
          <p:nvPr/>
        </p:nvSpPr>
        <p:spPr>
          <a:xfrm>
            <a:off x="-2" y="6381750"/>
            <a:ext cx="12192003" cy="1589"/>
          </a:xfrm>
          <a:prstGeom prst="line">
            <a:avLst/>
          </a:prstGeom>
          <a:ln w="57240" cap="sq">
            <a:solidFill>
              <a:srgbClr val="0033CC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>
            <a:lvl1pPr defTabSz="449262">
              <a:defRPr b="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6323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368030" y="6250001"/>
            <a:ext cx="220135" cy="184027"/>
          </a:xfrm>
          <a:prstGeom prst="rect">
            <a:avLst/>
          </a:prstGeom>
        </p:spPr>
        <p:txBody>
          <a:bodyPr lIns="0" tIns="0" rIns="0" bIns="0" anchor="t"/>
          <a:lstStyle>
            <a:lvl1pPr defTabSz="407734">
              <a:lnSpc>
                <a:spcPct val="93000"/>
              </a:lnSpc>
              <a:tabLst>
                <a:tab pos="393700" algn="l"/>
                <a:tab pos="800100" algn="l"/>
                <a:tab pos="1219200" algn="l"/>
                <a:tab pos="1612900" algn="l"/>
                <a:tab pos="2019300" algn="l"/>
              </a:tabLst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0082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510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89A6-63D4-402B-94B5-5DE1D514DB0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A58ED1C-1414-BE40-BF17-167F1179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EFDE2E-38AF-2248-B2F7-14CC00B4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CCED2AA-5B67-2240-A36C-E1230360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5394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93067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41994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xmlns="" id="{A83663AA-97A0-F340-8639-DB9CBB30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B2BD03F8-3609-EC44-849B-489A8F9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xmlns="" id="{265CCC55-4127-2845-A7CB-3CAE6132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713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A2CDA3-8476-FF48-BE7F-64CE8254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0C4729D-EA30-DD42-AA1B-E7BCE0A9E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37D285A-406A-C543-AAA9-11AC352F85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FA614B3-31B9-1D4C-83B5-7585E0DC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922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6C7C841-B9C9-E04B-9657-80BEECEC4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63A8BE-1A38-744C-B0ED-8370E3270A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52EDD6E-20BD-3343-8A91-94D8FE2B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0079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9A8B4-5152-5A4A-9788-DF02ABCF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F21F2BC-584A-9647-855C-0025F325A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Rubens Lichtenthäler Filho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2EFA65-1BAE-8440-BA82-4CB49AEC28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INCT-UFF-Niteroi-2019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0C1800D-FE0B-F04C-87E3-13441E8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BA5-CC7C-8B41-8EAB-8067A665C4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9037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4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5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44272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5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2341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15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69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70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9811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8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764008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9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9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21787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0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0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52347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1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31878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ha"/>
          <p:cNvSpPr/>
          <p:nvPr/>
        </p:nvSpPr>
        <p:spPr>
          <a:xfrm>
            <a:off x="-2" y="6237288"/>
            <a:ext cx="1219200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sz="1800" b="1" kern="0">
              <a:solidFill>
                <a:srgbClr val="000000"/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  <p:sp>
        <p:nvSpPr>
          <p:cNvPr id="125" name="Texto do Título"/>
          <p:cNvSpPr txBox="1"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  <a:prstGeom prst="rect">
            <a:avLst/>
          </a:prstGeom>
        </p:spPr>
        <p:txBody>
          <a:bodyPr/>
          <a:lstStyle>
            <a:lvl1pPr>
              <a:defRPr sz="4400" u="none">
                <a:solidFill>
                  <a:srgbClr val="B7E7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402167" y="1676401"/>
            <a:ext cx="11387667" cy="4422775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1pPr>
            <a:lvl2pPr>
              <a:buClr>
                <a:srgbClr val="FFCC00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3pPr>
            <a:lvl4pPr>
              <a:buClr>
                <a:srgbClr val="FFCC00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CC00"/>
              </a:buClr>
              <a:buChar char="▪"/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29624" y="6569177"/>
            <a:ext cx="402545" cy="288825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76867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ha"/>
          <p:cNvSpPr/>
          <p:nvPr/>
        </p:nvSpPr>
        <p:spPr>
          <a:xfrm>
            <a:off x="-2" y="6237288"/>
            <a:ext cx="12192003" cy="1589"/>
          </a:xfrm>
          <a:prstGeom prst="line">
            <a:avLst/>
          </a:prstGeom>
          <a:ln w="57240" cap="sq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716" y="6443662"/>
            <a:ext cx="2448984" cy="37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451250" y="6567165"/>
            <a:ext cx="378801" cy="289248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</a:tabLst>
              <a:defRPr sz="1400" b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67209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ha"/>
          <p:cNvSpPr/>
          <p:nvPr/>
        </p:nvSpPr>
        <p:spPr>
          <a:xfrm>
            <a:off x="-2" y="6381750"/>
            <a:ext cx="12192003" cy="1589"/>
          </a:xfrm>
          <a:prstGeom prst="line">
            <a:avLst/>
          </a:prstGeom>
          <a:ln w="57240" cap="sq">
            <a:solidFill>
              <a:srgbClr val="0033CC"/>
            </a:solidFill>
            <a:miter/>
          </a:ln>
        </p:spPr>
        <p:txBody>
          <a:bodyPr lIns="45719" rIns="45719"/>
          <a:lstStyle/>
          <a:p>
            <a:pPr defTabSz="449262" hangingPunct="0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>
            <a:lvl1pPr defTabSz="449262">
              <a:defRPr b="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0558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368030" y="6250001"/>
            <a:ext cx="220135" cy="184027"/>
          </a:xfrm>
          <a:prstGeom prst="rect">
            <a:avLst/>
          </a:prstGeom>
        </p:spPr>
        <p:txBody>
          <a:bodyPr lIns="0" tIns="0" rIns="0" bIns="0" anchor="t"/>
          <a:lstStyle>
            <a:lvl1pPr defTabSz="407734">
              <a:lnSpc>
                <a:spcPct val="93000"/>
              </a:lnSpc>
              <a:tabLst>
                <a:tab pos="393700" algn="l"/>
                <a:tab pos="800100" algn="l"/>
                <a:tab pos="1219200" algn="l"/>
                <a:tab pos="1612900" algn="l"/>
                <a:tab pos="2019300" algn="l"/>
              </a:tabLst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109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89A6-63D4-402B-94B5-5DE1D514DB0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13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1199-2492-4939-B974-FCFA6C86371D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4870-7C20-4201-A596-B8FA781FA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5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2857-DEAD-4323-A986-EFC549829A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2B5A-46BE-439F-A55F-22902270542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Texto</a:t>
            </a:r>
            <a:r>
              <a:rPr dirty="0"/>
              <a:t> do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E24358-5E1B-3C48-B8B6-B4F5CC87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Rubens Lichtenthäler Filho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FFE7585-B1C3-1E44-8B88-B9EE943F4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 dirty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INCT-UFF-Niteroi-2019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9C0672F8-7768-9840-BFFB-43900173D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fld id="{2EDCCBA5-CC7C-8B41-8EAB-8067A665C42C}" type="slidenum">
              <a:rPr lang="pt-BR" b="1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pPr hangingPunct="0"/>
              <a:t>‹nº›</a:t>
            </a:fld>
            <a:endParaRPr lang="pt-BR" b="1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6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ransition spd="med"/>
  <p:hf sldNum="0" hdr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Texto</a:t>
            </a:r>
            <a:r>
              <a:rPr dirty="0"/>
              <a:t> do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E24358-5E1B-3C48-B8B6-B4F5CC87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Rubens Lichtenthäler Filho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FFE7585-B1C3-1E44-8B88-B9EE943F4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 dirty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INCT-UFF-Niteroi-2019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9C0672F8-7768-9840-BFFB-43900173D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fld id="{2EDCCBA5-CC7C-8B41-8EAB-8067A665C42C}" type="slidenum">
              <a:rPr lang="pt-BR" b="1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pPr hangingPunct="0"/>
              <a:t>‹nº›</a:t>
            </a:fld>
            <a:endParaRPr lang="pt-BR" b="1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6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ransition spd="med"/>
  <p:hf sldNum="0" hdr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Texto</a:t>
            </a:r>
            <a:r>
              <a:rPr dirty="0"/>
              <a:t> do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E24358-5E1B-3C48-B8B6-B4F5CC87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Rubens Lichtenthäler Filho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FFE7585-B1C3-1E44-8B88-B9EE943F4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r>
              <a:rPr lang="pt-BR" b="1" kern="0" dirty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t>INCT-UFF-Niteroi-2019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9C0672F8-7768-9840-BFFB-43900173D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fld id="{2EDCCBA5-CC7C-8B41-8EAB-8067A665C42C}" type="slidenum">
              <a:rPr lang="pt-BR" b="1" kern="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j-ea"/>
                <a:cs typeface="+mj-cs"/>
                <a:sym typeface="Arial"/>
              </a:rPr>
              <a:pPr hangingPunct="0"/>
              <a:t>‹nº›</a:t>
            </a:fld>
            <a:endParaRPr lang="pt-BR" b="1" kern="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42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ransition spd="med"/>
  <p:hf sldNum="0" hdr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sng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03168" y="0"/>
            <a:ext cx="481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Proposta para vaga de MS3.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158019" y="850416"/>
            <a:ext cx="917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effectLst/>
                <a:ea typeface="Calibri" panose="020F0502020204030204" pitchFamily="34" charset="0"/>
              </a:rPr>
              <a:t>Área: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Física Nuclear Experimental de Baixas Energias.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51404" y="267802"/>
            <a:ext cx="4567237" cy="4464050"/>
            <a:chOff x="2861" y="1253"/>
            <a:chExt cx="2877" cy="2812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61" y="1675"/>
              <a:ext cx="2877" cy="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034" y="1253"/>
              <a:ext cx="25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Pelletron =&gt; 8 MeV/nuc.</a:t>
              </a:r>
            </a:p>
          </p:txBody>
        </p:sp>
      </p:grpSp>
      <p:sp>
        <p:nvSpPr>
          <p:cNvPr id="97" name="CaixaDeTexto 96"/>
          <p:cNvSpPr txBox="1"/>
          <p:nvPr/>
        </p:nvSpPr>
        <p:spPr>
          <a:xfrm>
            <a:off x="287719" y="5001354"/>
            <a:ext cx="4786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Acelerador </a:t>
            </a:r>
            <a:r>
              <a:rPr lang="pt-BR" sz="2400" dirty="0" err="1" smtClean="0"/>
              <a:t>Pelletron</a:t>
            </a:r>
            <a:endParaRPr lang="pt-BR" sz="2400" dirty="0" smtClean="0"/>
          </a:p>
          <a:p>
            <a:r>
              <a:rPr lang="pt-BR" sz="2400" dirty="0" smtClean="0"/>
              <a:t>Ocupa 8 andares.</a:t>
            </a:r>
          </a:p>
          <a:p>
            <a:r>
              <a:rPr lang="pt-BR" sz="2400" dirty="0" smtClean="0"/>
              <a:t>Laboratório de maior porte do IFUSP.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74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51404" y="267802"/>
            <a:ext cx="4567237" cy="4464050"/>
            <a:chOff x="2861" y="1253"/>
            <a:chExt cx="2877" cy="2812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61" y="1675"/>
              <a:ext cx="2877" cy="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034" y="1253"/>
              <a:ext cx="25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Pelletron =&gt; 8 MeV/nuc.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5759805" y="209940"/>
            <a:ext cx="6013479" cy="6425284"/>
            <a:chOff x="5933976" y="163180"/>
            <a:chExt cx="6013479" cy="6425284"/>
          </a:xfrm>
        </p:grpSpPr>
        <p:grpSp>
          <p:nvGrpSpPr>
            <p:cNvPr id="8" name="Grupo 7"/>
            <p:cNvGrpSpPr/>
            <p:nvPr/>
          </p:nvGrpSpPr>
          <p:grpSpPr>
            <a:xfrm>
              <a:off x="6025376" y="163180"/>
              <a:ext cx="5452766" cy="1289681"/>
              <a:chOff x="6010862" y="1229324"/>
              <a:chExt cx="5452766" cy="1289681"/>
            </a:xfrm>
          </p:grpSpPr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9161928" y="1229324"/>
                <a:ext cx="2301700" cy="1289681"/>
                <a:chOff x="158" y="1176"/>
                <a:chExt cx="2404" cy="1347"/>
              </a:xfrm>
            </p:grpSpPr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>
                  <a:off x="1672" y="2161"/>
                  <a:ext cx="890" cy="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6" name="Group 22"/>
                <p:cNvGrpSpPr>
                  <a:grpSpLocks/>
                </p:cNvGrpSpPr>
                <p:nvPr/>
              </p:nvGrpSpPr>
              <p:grpSpPr bwMode="auto">
                <a:xfrm>
                  <a:off x="158" y="1176"/>
                  <a:ext cx="2072" cy="1232"/>
                  <a:chOff x="158" y="1176"/>
                  <a:chExt cx="2072" cy="1232"/>
                </a:xfrm>
              </p:grpSpPr>
              <p:sp>
                <p:nvSpPr>
                  <p:cNvPr id="1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58" y="2205"/>
                    <a:ext cx="12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58" y="1176"/>
                    <a:ext cx="2072" cy="1232"/>
                    <a:chOff x="158" y="1176"/>
                    <a:chExt cx="2072" cy="1232"/>
                  </a:xfrm>
                </p:grpSpPr>
                <p:sp>
                  <p:nvSpPr>
                    <p:cNvPr id="19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83" y="2011"/>
                      <a:ext cx="397" cy="39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0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" y="1176"/>
                      <a:ext cx="1695" cy="772"/>
                      <a:chOff x="188" y="1176"/>
                      <a:chExt cx="1695" cy="772"/>
                    </a:xfrm>
                  </p:grpSpPr>
                  <p:sp>
                    <p:nvSpPr>
                      <p:cNvPr id="24" name="Oval 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7" y="1660"/>
                        <a:ext cx="288" cy="2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" name="Arc 28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954" y="871"/>
                        <a:ext cx="594" cy="1265"/>
                      </a:xfrm>
                      <a:custGeom>
                        <a:avLst/>
                        <a:gdLst>
                          <a:gd name="G0" fmla="+- 0 0 0"/>
                          <a:gd name="G1" fmla="+- 20729 0 0"/>
                          <a:gd name="G2" fmla="+- 21600 0 0"/>
                          <a:gd name="T0" fmla="*/ 6071 w 21600"/>
                          <a:gd name="T1" fmla="*/ 0 h 20729"/>
                          <a:gd name="T2" fmla="*/ 21600 w 21600"/>
                          <a:gd name="T3" fmla="*/ 20729 h 20729"/>
                          <a:gd name="T4" fmla="*/ 0 w 21600"/>
                          <a:gd name="T5" fmla="*/ 20729 h 207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729" fill="none" extrusionOk="0">
                            <a:moveTo>
                              <a:pt x="6071" y="-1"/>
                            </a:moveTo>
                            <a:cubicBezTo>
                              <a:pt x="15275" y="2695"/>
                              <a:pt x="21600" y="11137"/>
                              <a:pt x="21600" y="20729"/>
                            </a:cubicBezTo>
                          </a:path>
                          <a:path w="21600" h="20729" stroke="0" extrusionOk="0">
                            <a:moveTo>
                              <a:pt x="6071" y="-1"/>
                            </a:moveTo>
                            <a:cubicBezTo>
                              <a:pt x="15275" y="2695"/>
                              <a:pt x="21600" y="11137"/>
                              <a:pt x="21600" y="20729"/>
                            </a:cubicBezTo>
                            <a:lnTo>
                              <a:pt x="0" y="20729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stealth" w="lg" len="lg"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" y="1176"/>
                        <a:ext cx="430" cy="327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pt-BR" sz="2800" baseline="30000" dirty="0">
                            <a:solidFill>
                              <a:prstClr val="black"/>
                            </a:solidFill>
                            <a:latin typeface="Times New Roman" pitchFamily="18" charset="0"/>
                          </a:rPr>
                          <a:t>16</a:t>
                        </a:r>
                        <a:r>
                          <a:rPr lang="pt-BR" sz="2800" dirty="0">
                            <a:solidFill>
                              <a:prstClr val="black"/>
                            </a:solidFill>
                            <a:latin typeface="Times New Roman" pitchFamily="18" charset="0"/>
                          </a:rPr>
                          <a:t>O</a:t>
                        </a:r>
                        <a:endParaRPr lang="pt-BR" sz="2800" baseline="30000" dirty="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1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38" y="1725"/>
                      <a:ext cx="492" cy="327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pt-BR" sz="2800" baseline="30000" dirty="0">
                          <a:solidFill>
                            <a:prstClr val="black"/>
                          </a:solidFill>
                          <a:latin typeface="Times New Roman" pitchFamily="18" charset="0"/>
                        </a:rPr>
                        <a:t>58</a:t>
                      </a:r>
                      <a:r>
                        <a:rPr lang="pt-BR" sz="2800" dirty="0">
                          <a:solidFill>
                            <a:prstClr val="black"/>
                          </a:solidFill>
                          <a:latin typeface="Times New Roman" pitchFamily="18" charset="0"/>
                        </a:rPr>
                        <a:t>Ni</a:t>
                      </a:r>
                      <a:endParaRPr lang="pt-BR" sz="2800" baseline="30000" dirty="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" y="1805"/>
                      <a:ext cx="27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" name="CaixaDeTexto 6"/>
              <p:cNvSpPr txBox="1"/>
              <p:nvPr/>
            </p:nvSpPr>
            <p:spPr>
              <a:xfrm>
                <a:off x="6010862" y="1710744"/>
                <a:ext cx="2984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/>
                  <a:t>Espalhamento elástico</a:t>
                </a:r>
                <a:endParaRPr lang="pt-BR" sz="2400" dirty="0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6002020" y="1806811"/>
              <a:ext cx="5609133" cy="1226409"/>
              <a:chOff x="5974016" y="1940473"/>
              <a:chExt cx="5609133" cy="1226409"/>
            </a:xfrm>
          </p:grpSpPr>
          <p:grpSp>
            <p:nvGrpSpPr>
              <p:cNvPr id="28" name="Group 64"/>
              <p:cNvGrpSpPr>
                <a:grpSpLocks noChangeAspect="1"/>
              </p:cNvGrpSpPr>
              <p:nvPr/>
            </p:nvGrpSpPr>
            <p:grpSpPr bwMode="auto">
              <a:xfrm>
                <a:off x="9244189" y="1940473"/>
                <a:ext cx="2338960" cy="1226409"/>
                <a:chOff x="204" y="2032"/>
                <a:chExt cx="2609" cy="1368"/>
              </a:xfrm>
            </p:grpSpPr>
            <p:sp>
              <p:nvSpPr>
                <p:cNvPr id="31" name="Line 65"/>
                <p:cNvSpPr>
                  <a:spLocks noChangeShapeType="1"/>
                </p:cNvSpPr>
                <p:nvPr/>
              </p:nvSpPr>
              <p:spPr bwMode="auto">
                <a:xfrm>
                  <a:off x="1973" y="3022"/>
                  <a:ext cx="227" cy="4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2" name="Group 66"/>
                <p:cNvGrpSpPr>
                  <a:grpSpLocks/>
                </p:cNvGrpSpPr>
                <p:nvPr/>
              </p:nvGrpSpPr>
              <p:grpSpPr bwMode="auto">
                <a:xfrm>
                  <a:off x="204" y="2032"/>
                  <a:ext cx="2609" cy="1368"/>
                  <a:chOff x="204" y="2041"/>
                  <a:chExt cx="2609" cy="1368"/>
                </a:xfrm>
              </p:grpSpPr>
              <p:grpSp>
                <p:nvGrpSpPr>
                  <p:cNvPr id="3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04" y="2041"/>
                    <a:ext cx="2015" cy="1162"/>
                    <a:chOff x="294" y="2561"/>
                    <a:chExt cx="2015" cy="1162"/>
                  </a:xfrm>
                </p:grpSpPr>
                <p:sp>
                  <p:nvSpPr>
                    <p:cNvPr id="42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19" y="3326"/>
                      <a:ext cx="397" cy="397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17" y="2937"/>
                      <a:ext cx="492" cy="327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58</a:t>
                      </a:r>
                      <a:r>
                        <a:rPr kumimoji="0" lang="pt-BR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Ni</a:t>
                      </a:r>
                      <a:endPara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" y="3520"/>
                      <a:ext cx="12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ysClr val="windowText" lastClr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45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" y="2561"/>
                      <a:ext cx="1725" cy="824"/>
                      <a:chOff x="294" y="2439"/>
                      <a:chExt cx="1725" cy="824"/>
                    </a:xfrm>
                  </p:grpSpPr>
                  <p:sp>
                    <p:nvSpPr>
                      <p:cNvPr id="46" name="Oval 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3" y="2975"/>
                        <a:ext cx="288" cy="288"/>
                      </a:xfrm>
                      <a:prstGeom prst="ellipse">
                        <a:avLst/>
                      </a:prstGeom>
                      <a:solidFill>
                        <a:srgbClr val="4F81BD"/>
                      </a:solidFill>
                      <a:ln w="9525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47" name="Arc 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1090" y="2186"/>
                        <a:ext cx="594" cy="1265"/>
                      </a:xfrm>
                      <a:custGeom>
                        <a:avLst/>
                        <a:gdLst>
                          <a:gd name="G0" fmla="+- 0 0 0"/>
                          <a:gd name="G1" fmla="+- 20729 0 0"/>
                          <a:gd name="G2" fmla="+- 21600 0 0"/>
                          <a:gd name="T0" fmla="*/ 6071 w 21600"/>
                          <a:gd name="T1" fmla="*/ 0 h 20729"/>
                          <a:gd name="T2" fmla="*/ 21600 w 21600"/>
                          <a:gd name="T3" fmla="*/ 20729 h 20729"/>
                          <a:gd name="T4" fmla="*/ 0 w 21600"/>
                          <a:gd name="T5" fmla="*/ 20729 h 207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729" fill="none" extrusionOk="0">
                            <a:moveTo>
                              <a:pt x="6071" y="-1"/>
                            </a:moveTo>
                            <a:cubicBezTo>
                              <a:pt x="15275" y="2695"/>
                              <a:pt x="21600" y="11137"/>
                              <a:pt x="21600" y="20729"/>
                            </a:cubicBezTo>
                          </a:path>
                          <a:path w="21600" h="20729" stroke="0" extrusionOk="0">
                            <a:moveTo>
                              <a:pt x="6071" y="-1"/>
                            </a:moveTo>
                            <a:cubicBezTo>
                              <a:pt x="15275" y="2695"/>
                              <a:pt x="21600" y="11137"/>
                              <a:pt x="21600" y="20729"/>
                            </a:cubicBezTo>
                            <a:lnTo>
                              <a:pt x="0" y="20729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ysClr val="windowText" lastClr="000000"/>
                        </a:solidFill>
                        <a:round/>
                        <a:headEnd type="stealth" w="lg" len="lg"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48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8" y="2439"/>
                        <a:ext cx="430" cy="327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pt-BR" sz="2800" b="0" i="0" u="none" strike="noStrike" kern="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rPr>
                          <a:t>16</a:t>
                        </a:r>
                        <a:r>
                          <a:rPr kumimoji="0" lang="pt-BR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rPr>
                          <a:t>O</a:t>
                        </a:r>
                        <a:endParaRPr kumimoji="0" lang="pt-BR" sz="28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" y="3120"/>
                        <a:ext cx="27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ysClr val="windowText" lastClr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200" y="2976"/>
                    <a:ext cx="613" cy="433"/>
                    <a:chOff x="2362" y="3067"/>
                    <a:chExt cx="613" cy="433"/>
                  </a:xfrm>
                </p:grpSpPr>
                <p:sp>
                  <p:nvSpPr>
                    <p:cNvPr id="35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980000">
                      <a:off x="2446" y="3151"/>
                      <a:ext cx="422" cy="275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9525" algn="ctr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" name="Arc 80"/>
                    <p:cNvSpPr>
                      <a:spLocks/>
                    </p:cNvSpPr>
                    <p:nvPr/>
                  </p:nvSpPr>
                  <p:spPr bwMode="auto">
                    <a:xfrm rot="4200000">
                      <a:off x="2653" y="3233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" name="Arc 81"/>
                    <p:cNvSpPr>
                      <a:spLocks/>
                    </p:cNvSpPr>
                    <p:nvPr/>
                  </p:nvSpPr>
                  <p:spPr bwMode="auto">
                    <a:xfrm rot="4200000">
                      <a:off x="2698" y="3249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" name="Arc 82"/>
                    <p:cNvSpPr>
                      <a:spLocks/>
                    </p:cNvSpPr>
                    <p:nvPr/>
                  </p:nvSpPr>
                  <p:spPr bwMode="auto">
                    <a:xfrm rot="4200000">
                      <a:off x="2743" y="3265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" name="Arc 83"/>
                    <p:cNvSpPr>
                      <a:spLocks/>
                    </p:cNvSpPr>
                    <p:nvPr/>
                  </p:nvSpPr>
                  <p:spPr bwMode="auto">
                    <a:xfrm rot="15300000">
                      <a:off x="2394" y="3156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" name="Arc 84"/>
                    <p:cNvSpPr>
                      <a:spLocks/>
                    </p:cNvSpPr>
                    <p:nvPr/>
                  </p:nvSpPr>
                  <p:spPr bwMode="auto">
                    <a:xfrm rot="15300000">
                      <a:off x="2316" y="3113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" name="Arc 85"/>
                    <p:cNvSpPr>
                      <a:spLocks/>
                    </p:cNvSpPr>
                    <p:nvPr/>
                  </p:nvSpPr>
                  <p:spPr bwMode="auto">
                    <a:xfrm rot="15300000">
                      <a:off x="2354" y="3137"/>
                      <a:ext cx="277" cy="1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sp>
            <p:nvSpPr>
              <p:cNvPr id="50" name="CaixaDeTexto 49"/>
              <p:cNvSpPr txBox="1"/>
              <p:nvPr/>
            </p:nvSpPr>
            <p:spPr>
              <a:xfrm>
                <a:off x="5974016" y="2418377"/>
                <a:ext cx="3216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/>
                  <a:t>Espalhamento inelástico</a:t>
                </a:r>
                <a:endParaRPr lang="pt-BR" sz="2400" dirty="0"/>
              </a:p>
            </p:txBody>
          </p:sp>
        </p:grpSp>
        <p:grpSp>
          <p:nvGrpSpPr>
            <p:cNvPr id="71" name="Grupo 70"/>
            <p:cNvGrpSpPr/>
            <p:nvPr/>
          </p:nvGrpSpPr>
          <p:grpSpPr>
            <a:xfrm>
              <a:off x="5933976" y="3359555"/>
              <a:ext cx="5817047" cy="1648805"/>
              <a:chOff x="5933976" y="3359555"/>
              <a:chExt cx="5817047" cy="1648805"/>
            </a:xfrm>
          </p:grpSpPr>
          <p:grpSp>
            <p:nvGrpSpPr>
              <p:cNvPr id="52" name="Group 48"/>
              <p:cNvGrpSpPr>
                <a:grpSpLocks noChangeAspect="1"/>
              </p:cNvGrpSpPr>
              <p:nvPr/>
            </p:nvGrpSpPr>
            <p:grpSpPr bwMode="auto">
              <a:xfrm>
                <a:off x="9154064" y="3359555"/>
                <a:ext cx="2596959" cy="1648805"/>
                <a:chOff x="109" y="-127"/>
                <a:chExt cx="2602" cy="1652"/>
              </a:xfrm>
            </p:grpSpPr>
            <p:grpSp>
              <p:nvGrpSpPr>
                <p:cNvPr id="53" name="Group 2"/>
                <p:cNvGrpSpPr>
                  <a:grpSpLocks/>
                </p:cNvGrpSpPr>
                <p:nvPr/>
              </p:nvGrpSpPr>
              <p:grpSpPr bwMode="auto">
                <a:xfrm>
                  <a:off x="109" y="310"/>
                  <a:ext cx="1821" cy="1079"/>
                  <a:chOff x="336" y="491"/>
                  <a:chExt cx="1821" cy="1079"/>
                </a:xfrm>
              </p:grpSpPr>
              <p:sp>
                <p:nvSpPr>
                  <p:cNvPr id="65" name="Oval 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3" y="1173"/>
                    <a:ext cx="397" cy="397"/>
                  </a:xfrm>
                  <a:prstGeom prst="ellipse">
                    <a:avLst/>
                  </a:prstGeom>
                  <a:solidFill>
                    <a:srgbClr val="4F81BD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5" y="863"/>
                    <a:ext cx="492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58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Ni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7" name="Oval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7" y="944"/>
                    <a:ext cx="288" cy="288"/>
                  </a:xfrm>
                  <a:prstGeom prst="ellipse">
                    <a:avLst/>
                  </a:prstGeom>
                  <a:solidFill>
                    <a:srgbClr val="4F81BD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Arc 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954" y="155"/>
                    <a:ext cx="594" cy="1265"/>
                  </a:xfrm>
                  <a:custGeom>
                    <a:avLst/>
                    <a:gdLst>
                      <a:gd name="G0" fmla="+- 0 0 0"/>
                      <a:gd name="G1" fmla="+- 20729 0 0"/>
                      <a:gd name="G2" fmla="+- 21600 0 0"/>
                      <a:gd name="T0" fmla="*/ 6071 w 21600"/>
                      <a:gd name="T1" fmla="*/ 0 h 20729"/>
                      <a:gd name="T2" fmla="*/ 21600 w 21600"/>
                      <a:gd name="T3" fmla="*/ 20729 h 20729"/>
                      <a:gd name="T4" fmla="*/ 0 w 21600"/>
                      <a:gd name="T5" fmla="*/ 20729 h 207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0729" fill="none" extrusionOk="0">
                        <a:moveTo>
                          <a:pt x="6071" y="-1"/>
                        </a:moveTo>
                        <a:cubicBezTo>
                          <a:pt x="15275" y="2695"/>
                          <a:pt x="21600" y="11137"/>
                          <a:pt x="21600" y="20729"/>
                        </a:cubicBezTo>
                      </a:path>
                      <a:path w="21600" h="20729" stroke="0" extrusionOk="0">
                        <a:moveTo>
                          <a:pt x="6071" y="-1"/>
                        </a:moveTo>
                        <a:cubicBezTo>
                          <a:pt x="15275" y="2695"/>
                          <a:pt x="21600" y="11137"/>
                          <a:pt x="21600" y="20729"/>
                        </a:cubicBezTo>
                        <a:lnTo>
                          <a:pt x="0" y="2072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ysClr val="windowText" lastClr="000000"/>
                    </a:solidFill>
                    <a:round/>
                    <a:headEnd type="stealth" w="lg" len="lg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" y="525"/>
                    <a:ext cx="430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16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O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Group 8"/>
                <p:cNvGrpSpPr>
                  <a:grpSpLocks/>
                </p:cNvGrpSpPr>
                <p:nvPr/>
              </p:nvGrpSpPr>
              <p:grpSpPr bwMode="auto">
                <a:xfrm>
                  <a:off x="385" y="914"/>
                  <a:ext cx="817" cy="327"/>
                  <a:chOff x="612" y="1878"/>
                  <a:chExt cx="817" cy="327"/>
                </a:xfrm>
              </p:grpSpPr>
              <p:sp>
                <p:nvSpPr>
                  <p:cNvPr id="61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" y="1886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6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57" y="1878"/>
                    <a:ext cx="772" cy="327"/>
                    <a:chOff x="657" y="1107"/>
                    <a:chExt cx="772" cy="327"/>
                  </a:xfrm>
                </p:grpSpPr>
                <p:sp>
                  <p:nvSpPr>
                    <p:cNvPr id="6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1162"/>
                      <a:ext cx="772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 type="triangle" w="lg" len="lg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4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7" y="1107"/>
                      <a:ext cx="228" cy="327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p</a:t>
                      </a:r>
                    </a:p>
                  </p:txBody>
                </p:sp>
              </p:grpSp>
            </p:grpSp>
            <p:grpSp>
              <p:nvGrpSpPr>
                <p:cNvPr id="55" name="Group 47"/>
                <p:cNvGrpSpPr>
                  <a:grpSpLocks/>
                </p:cNvGrpSpPr>
                <p:nvPr/>
              </p:nvGrpSpPr>
              <p:grpSpPr bwMode="auto">
                <a:xfrm>
                  <a:off x="1610" y="-127"/>
                  <a:ext cx="1101" cy="1652"/>
                  <a:chOff x="1610" y="-127"/>
                  <a:chExt cx="1101" cy="1652"/>
                </a:xfrm>
              </p:grpSpPr>
              <p:sp>
                <p:nvSpPr>
                  <p:cNvPr id="5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715" y="1198"/>
                    <a:ext cx="227" cy="45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10"/>
                    <a:ext cx="288" cy="28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-127"/>
                    <a:ext cx="430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15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N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1146"/>
                    <a:ext cx="379" cy="37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2" y="831"/>
                    <a:ext cx="529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59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Cu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70" name="CaixaDeTexto 69"/>
              <p:cNvSpPr txBox="1"/>
              <p:nvPr/>
            </p:nvSpPr>
            <p:spPr>
              <a:xfrm>
                <a:off x="5933976" y="4145473"/>
                <a:ext cx="3302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/>
                  <a:t>Reações de transferência</a:t>
                </a:r>
                <a:endParaRPr lang="pt-BR" sz="2400" dirty="0"/>
              </a:p>
            </p:txBody>
          </p:sp>
        </p:grpSp>
        <p:grpSp>
          <p:nvGrpSpPr>
            <p:cNvPr id="96" name="Grupo 95"/>
            <p:cNvGrpSpPr/>
            <p:nvPr/>
          </p:nvGrpSpPr>
          <p:grpSpPr>
            <a:xfrm>
              <a:off x="7824077" y="5316595"/>
              <a:ext cx="4123378" cy="1271869"/>
              <a:chOff x="7824077" y="5316595"/>
              <a:chExt cx="4123378" cy="1271869"/>
            </a:xfrm>
          </p:grpSpPr>
          <p:grpSp>
            <p:nvGrpSpPr>
              <p:cNvPr id="72" name="Group 45"/>
              <p:cNvGrpSpPr>
                <a:grpSpLocks noChangeAspect="1"/>
              </p:cNvGrpSpPr>
              <p:nvPr/>
            </p:nvGrpSpPr>
            <p:grpSpPr bwMode="auto">
              <a:xfrm>
                <a:off x="8942660" y="5316595"/>
                <a:ext cx="3004795" cy="1271869"/>
                <a:chOff x="320" y="1938"/>
                <a:chExt cx="3524" cy="1492"/>
              </a:xfrm>
            </p:grpSpPr>
            <p:grpSp>
              <p:nvGrpSpPr>
                <p:cNvPr id="73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20" y="2240"/>
                  <a:ext cx="1635" cy="963"/>
                  <a:chOff x="320" y="2020"/>
                  <a:chExt cx="1635" cy="963"/>
                </a:xfrm>
              </p:grpSpPr>
              <p:sp>
                <p:nvSpPr>
                  <p:cNvPr id="90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" y="2659"/>
                    <a:ext cx="288" cy="288"/>
                  </a:xfrm>
                  <a:prstGeom prst="ellipse">
                    <a:avLst/>
                  </a:prstGeom>
                  <a:solidFill>
                    <a:srgbClr val="4F81BD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6" y="2579"/>
                    <a:ext cx="404" cy="404"/>
                  </a:xfrm>
                  <a:prstGeom prst="ellipse">
                    <a:avLst/>
                  </a:prstGeom>
                  <a:solidFill>
                    <a:srgbClr val="4F81BD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9" y="2795"/>
                    <a:ext cx="590" cy="0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" name="Text Box 2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20" y="2062"/>
                    <a:ext cx="537" cy="40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16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O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4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41" y="2020"/>
                    <a:ext cx="614" cy="40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58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Ni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74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1973" y="3022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2308" y="1938"/>
                  <a:ext cx="1162" cy="1492"/>
                  <a:chOff x="2308" y="1711"/>
                  <a:chExt cx="1162" cy="1492"/>
                </a:xfrm>
              </p:grpSpPr>
              <p:grpSp>
                <p:nvGrpSpPr>
                  <p:cNvPr id="83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1" y="2296"/>
                    <a:ext cx="959" cy="907"/>
                    <a:chOff x="2426" y="2296"/>
                    <a:chExt cx="959" cy="907"/>
                  </a:xfrm>
                </p:grpSpPr>
                <p:sp>
                  <p:nvSpPr>
                    <p:cNvPr id="85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79" y="2386"/>
                      <a:ext cx="681" cy="69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6" name="Arc 31"/>
                    <p:cNvSpPr>
                      <a:spLocks noChangeAspect="1"/>
                    </p:cNvSpPr>
                    <p:nvPr/>
                  </p:nvSpPr>
                  <p:spPr bwMode="auto">
                    <a:xfrm rot="180000">
                      <a:off x="2880" y="2341"/>
                      <a:ext cx="460" cy="46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7" name="Arc 32"/>
                    <p:cNvSpPr>
                      <a:spLocks noChangeAspect="1"/>
                    </p:cNvSpPr>
                    <p:nvPr/>
                  </p:nvSpPr>
                  <p:spPr bwMode="auto">
                    <a:xfrm rot="180000">
                      <a:off x="2925" y="2296"/>
                      <a:ext cx="460" cy="46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8" name="Arc 33"/>
                    <p:cNvSpPr>
                      <a:spLocks noChangeAspect="1"/>
                    </p:cNvSpPr>
                    <p:nvPr/>
                  </p:nvSpPr>
                  <p:spPr bwMode="auto">
                    <a:xfrm rot="10980000">
                      <a:off x="2472" y="2704"/>
                      <a:ext cx="460" cy="46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9" name="Arc 34"/>
                    <p:cNvSpPr>
                      <a:spLocks noChangeAspect="1"/>
                    </p:cNvSpPr>
                    <p:nvPr/>
                  </p:nvSpPr>
                  <p:spPr bwMode="auto">
                    <a:xfrm rot="10980000">
                      <a:off x="2426" y="2743"/>
                      <a:ext cx="460" cy="46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84" name="Text Box 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308" y="1711"/>
                    <a:ext cx="630" cy="40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2800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74</a:t>
                    </a:r>
                    <a:r>
                      <a:rPr kumimoji="0" lang="pt-BR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Kr</a:t>
                    </a:r>
                    <a:endParaRPr kumimoji="0" lang="pt-BR" sz="2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76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2971" y="2346"/>
                  <a:ext cx="873" cy="1039"/>
                  <a:chOff x="2971" y="2160"/>
                  <a:chExt cx="873" cy="1039"/>
                </a:xfrm>
              </p:grpSpPr>
              <p:sp>
                <p:nvSpPr>
                  <p:cNvPr id="77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15" y="2160"/>
                    <a:ext cx="57" cy="5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8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7" y="2387"/>
                    <a:ext cx="57" cy="5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9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60" y="3113"/>
                    <a:ext cx="86" cy="86"/>
                  </a:xfrm>
                  <a:prstGeom prst="ellipse">
                    <a:avLst/>
                  </a:prstGeom>
                  <a:solidFill>
                    <a:srgbClr val="339966"/>
                  </a:solidFill>
                  <a:ln w="9525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0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107" y="2251"/>
                    <a:ext cx="363" cy="317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152" y="2432"/>
                    <a:ext cx="590" cy="272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795"/>
                    <a:ext cx="544" cy="31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95" name="CaixaDeTexto 94"/>
              <p:cNvSpPr txBox="1"/>
              <p:nvPr/>
            </p:nvSpPr>
            <p:spPr>
              <a:xfrm>
                <a:off x="7824077" y="5930733"/>
                <a:ext cx="917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/>
                  <a:t>Fusão</a:t>
                </a:r>
                <a:endParaRPr lang="pt-BR" sz="2400" dirty="0"/>
              </a:p>
            </p:txBody>
          </p:sp>
        </p:grpSp>
      </p:grpSp>
      <p:sp>
        <p:nvSpPr>
          <p:cNvPr id="97" name="CaixaDeTexto 96"/>
          <p:cNvSpPr txBox="1"/>
          <p:nvPr/>
        </p:nvSpPr>
        <p:spPr>
          <a:xfrm>
            <a:off x="287719" y="5001354"/>
            <a:ext cx="4786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Acelerador </a:t>
            </a:r>
            <a:r>
              <a:rPr lang="pt-BR" sz="2400" dirty="0" err="1" smtClean="0"/>
              <a:t>Pelletron</a:t>
            </a:r>
            <a:endParaRPr lang="pt-BR" sz="2400" dirty="0" smtClean="0"/>
          </a:p>
          <a:p>
            <a:r>
              <a:rPr lang="pt-BR" sz="2400" dirty="0" smtClean="0"/>
              <a:t>Ocupa 8 andares.</a:t>
            </a:r>
          </a:p>
          <a:p>
            <a:r>
              <a:rPr lang="pt-BR" sz="2400" dirty="0" smtClean="0"/>
              <a:t>Laboratório de maior porte do IFUSP.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1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NUCLIDE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470003"/>
            <a:ext cx="7136656" cy="5544000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572626" y="971100"/>
            <a:ext cx="44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solidFill>
                  <a:prstClr val="black"/>
                </a:solidFill>
              </a:rPr>
              <a:t>284 núcleos estáveis.</a:t>
            </a:r>
          </a:p>
          <a:p>
            <a:pPr algn="ctr"/>
            <a:r>
              <a:rPr lang="pt-BR" sz="2800" dirty="0">
                <a:solidFill>
                  <a:prstClr val="black"/>
                </a:solidFill>
              </a:rPr>
              <a:t>10 vezes mais núcleos</a:t>
            </a:r>
            <a:r>
              <a:rPr lang="pt-BR" sz="2800" dirty="0" smtClean="0">
                <a:solidFill>
                  <a:prstClr val="black"/>
                </a:solidFill>
              </a:rPr>
              <a:t>.</a:t>
            </a:r>
          </a:p>
          <a:p>
            <a:endParaRPr lang="pt-BR" sz="2800" dirty="0">
              <a:solidFill>
                <a:prstClr val="black"/>
              </a:solidFill>
            </a:endParaRPr>
          </a:p>
          <a:p>
            <a:r>
              <a:rPr lang="pt-BR" sz="2800" dirty="0" smtClean="0">
                <a:solidFill>
                  <a:prstClr val="black"/>
                </a:solidFill>
              </a:rPr>
              <a:t>Estáveis </a:t>
            </a:r>
            <a:r>
              <a:rPr lang="pt-BR" sz="2800" baseline="30000" dirty="0" smtClean="0">
                <a:solidFill>
                  <a:prstClr val="black"/>
                </a:solidFill>
              </a:rPr>
              <a:t>4</a:t>
            </a:r>
            <a:r>
              <a:rPr lang="pt-BR" sz="2800" dirty="0" smtClean="0">
                <a:solidFill>
                  <a:prstClr val="black"/>
                </a:solidFill>
              </a:rPr>
              <a:t>He =&gt; 2p + 2n</a:t>
            </a:r>
          </a:p>
          <a:p>
            <a:r>
              <a:rPr lang="pt-BR" sz="2800" baseline="30000" dirty="0" smtClean="0">
                <a:solidFill>
                  <a:prstClr val="black"/>
                </a:solidFill>
              </a:rPr>
              <a:t>                       6,7</a:t>
            </a:r>
            <a:r>
              <a:rPr lang="pt-BR" sz="2800" dirty="0" smtClean="0">
                <a:solidFill>
                  <a:prstClr val="black"/>
                </a:solidFill>
              </a:rPr>
              <a:t>Li =&gt; 3p + 3n ou 4n</a:t>
            </a:r>
          </a:p>
          <a:p>
            <a:endParaRPr lang="pt-BR" sz="2800" dirty="0">
              <a:solidFill>
                <a:prstClr val="black"/>
              </a:solidFill>
            </a:endParaRPr>
          </a:p>
          <a:p>
            <a:r>
              <a:rPr lang="pt-BR" sz="2800" dirty="0" smtClean="0">
                <a:solidFill>
                  <a:prstClr val="black"/>
                </a:solidFill>
              </a:rPr>
              <a:t>Exóticos </a:t>
            </a:r>
            <a:r>
              <a:rPr lang="pt-BR" sz="2800" baseline="30000" dirty="0">
                <a:solidFill>
                  <a:prstClr val="black"/>
                </a:solidFill>
              </a:rPr>
              <a:t>6</a:t>
            </a:r>
            <a:r>
              <a:rPr lang="pt-BR" sz="2800" dirty="0">
                <a:solidFill>
                  <a:prstClr val="black"/>
                </a:solidFill>
              </a:rPr>
              <a:t>He =&gt; 2p + </a:t>
            </a:r>
            <a:r>
              <a:rPr lang="pt-BR" sz="2800" dirty="0" smtClean="0">
                <a:solidFill>
                  <a:prstClr val="black"/>
                </a:solidFill>
              </a:rPr>
              <a:t>4n</a:t>
            </a:r>
          </a:p>
          <a:p>
            <a:r>
              <a:rPr lang="pt-BR" sz="2800" dirty="0">
                <a:solidFill>
                  <a:prstClr val="black"/>
                </a:solidFill>
              </a:rPr>
              <a:t>  </a:t>
            </a:r>
            <a:r>
              <a:rPr lang="pt-BR" sz="2800" dirty="0" smtClean="0">
                <a:solidFill>
                  <a:prstClr val="black"/>
                </a:solidFill>
              </a:rPr>
              <a:t>             </a:t>
            </a:r>
            <a:r>
              <a:rPr lang="pt-BR" sz="2800" baseline="30000" dirty="0" smtClean="0">
                <a:solidFill>
                  <a:prstClr val="black"/>
                </a:solidFill>
              </a:rPr>
              <a:t>11</a:t>
            </a:r>
            <a:r>
              <a:rPr lang="pt-BR" sz="2800" dirty="0" smtClean="0">
                <a:solidFill>
                  <a:prstClr val="black"/>
                </a:solidFill>
              </a:rPr>
              <a:t>Li </a:t>
            </a:r>
            <a:r>
              <a:rPr lang="pt-BR" sz="2800" dirty="0">
                <a:solidFill>
                  <a:prstClr val="black"/>
                </a:solidFill>
              </a:rPr>
              <a:t>=&gt; 3p + </a:t>
            </a:r>
            <a:r>
              <a:rPr lang="pt-BR" sz="2800" dirty="0" smtClean="0">
                <a:solidFill>
                  <a:prstClr val="black"/>
                </a:solidFill>
              </a:rPr>
              <a:t>8n</a:t>
            </a:r>
          </a:p>
        </p:txBody>
      </p:sp>
    </p:spTree>
    <p:extLst>
      <p:ext uri="{BB962C8B-B14F-4D97-AF65-F5344CB8AC3E}">
        <p14:creationId xmlns:p14="http://schemas.microsoft.com/office/powerpoint/2010/main" val="4157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xmlns="" id="{E0E80F22-5D5A-E549-AE9B-C2845C13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1854000"/>
            <a:ext cx="7465669" cy="500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1577461" y="145143"/>
            <a:ext cx="9419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Importantes </a:t>
            </a:r>
            <a:r>
              <a:rPr lang="pt-BR" sz="2800" dirty="0" smtClean="0">
                <a:solidFill>
                  <a:prstClr val="black"/>
                </a:solidFill>
              </a:rPr>
              <a:t>para Astrofísica </a:t>
            </a:r>
            <a:r>
              <a:rPr lang="pt-BR" sz="2800" dirty="0">
                <a:solidFill>
                  <a:prstClr val="black"/>
                </a:solidFill>
              </a:rPr>
              <a:t>e </a:t>
            </a:r>
            <a:r>
              <a:rPr lang="pt-BR" sz="2800" dirty="0" smtClean="0">
                <a:solidFill>
                  <a:prstClr val="black"/>
                </a:solidFill>
              </a:rPr>
              <a:t>Cosmologia.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Estudo da estrutura nuclear.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Novos mecanismos de reação (baixa energia de ligação).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ado">
            <a:extLst>
              <a:ext uri="{FF2B5EF4-FFF2-40B4-BE49-F238E27FC236}">
                <a16:creationId xmlns:a16="http://schemas.microsoft.com/office/drawing/2014/main" xmlns="" id="{AF336736-FAD8-C344-B4BB-532A85C9B892}"/>
              </a:ext>
            </a:extLst>
          </p:cNvPr>
          <p:cNvSpPr/>
          <p:nvPr/>
        </p:nvSpPr>
        <p:spPr>
          <a:xfrm>
            <a:off x="3836407" y="21581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grpSp>
        <p:nvGrpSpPr>
          <p:cNvPr id="7" name="Grupo">
            <a:extLst>
              <a:ext uri="{FF2B5EF4-FFF2-40B4-BE49-F238E27FC236}">
                <a16:creationId xmlns:a16="http://schemas.microsoft.com/office/drawing/2014/main" xmlns="" id="{3498B16A-03DF-5743-B9F4-070B98D1A0BF}"/>
              </a:ext>
            </a:extLst>
          </p:cNvPr>
          <p:cNvGrpSpPr/>
          <p:nvPr/>
        </p:nvGrpSpPr>
        <p:grpSpPr>
          <a:xfrm>
            <a:off x="6860595" y="2151837"/>
            <a:ext cx="863601" cy="790576"/>
            <a:chOff x="0" y="0"/>
            <a:chExt cx="863600" cy="790575"/>
          </a:xfrm>
        </p:grpSpPr>
        <p:sp>
          <p:nvSpPr>
            <p:cNvPr id="8" name="Oval">
              <a:extLst>
                <a:ext uri="{FF2B5EF4-FFF2-40B4-BE49-F238E27FC236}">
                  <a16:creationId xmlns:a16="http://schemas.microsoft.com/office/drawing/2014/main" xmlns="" id="{851065E1-8B9E-C945-8EED-15ABC37B65EC}"/>
                </a:ext>
              </a:extLst>
            </p:cNvPr>
            <p:cNvSpPr/>
            <p:nvPr/>
          </p:nvSpPr>
          <p:spPr>
            <a:xfrm>
              <a:off x="3175" y="11112"/>
              <a:ext cx="860425" cy="779463"/>
            </a:xfrm>
            <a:prstGeom prst="ellipse">
              <a:avLst/>
            </a:prstGeom>
            <a:gradFill flip="none" rotWithShape="1">
              <a:gsLst>
                <a:gs pos="0">
                  <a:srgbClr val="C6C6C6"/>
                </a:gs>
                <a:gs pos="100000">
                  <a:srgbClr val="B2B2B2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9" name="Oval">
              <a:extLst>
                <a:ext uri="{FF2B5EF4-FFF2-40B4-BE49-F238E27FC236}">
                  <a16:creationId xmlns:a16="http://schemas.microsoft.com/office/drawing/2014/main" xmlns="" id="{185D4E0E-2A3E-1944-8811-F8D309A58922}"/>
                </a:ext>
              </a:extLst>
            </p:cNvPr>
            <p:cNvSpPr/>
            <p:nvPr/>
          </p:nvSpPr>
          <p:spPr>
            <a:xfrm>
              <a:off x="339725" y="323850"/>
              <a:ext cx="169863" cy="155575"/>
            </a:xfrm>
            <a:prstGeom prst="ellipse">
              <a:avLst/>
            </a:prstGeom>
            <a:gradFill flip="none" rotWithShape="1">
              <a:gsLst>
                <a:gs pos="0">
                  <a:srgbClr val="FEFEFE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0" name="Oval">
              <a:extLst>
                <a:ext uri="{FF2B5EF4-FFF2-40B4-BE49-F238E27FC236}">
                  <a16:creationId xmlns:a16="http://schemas.microsoft.com/office/drawing/2014/main" xmlns="" id="{E1F85802-9027-2C47-8809-58ABC70AFA5F}"/>
                </a:ext>
              </a:extLst>
            </p:cNvPr>
            <p:cNvSpPr/>
            <p:nvPr/>
          </p:nvSpPr>
          <p:spPr>
            <a:xfrm>
              <a:off x="303212" y="292100"/>
              <a:ext cx="239713" cy="219075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1" name="Círculo">
              <a:extLst>
                <a:ext uri="{FF2B5EF4-FFF2-40B4-BE49-F238E27FC236}">
                  <a16:creationId xmlns:a16="http://schemas.microsoft.com/office/drawing/2014/main" xmlns="" id="{CEAC882A-8838-5846-97B7-0BDB15B43107}"/>
                </a:ext>
              </a:extLst>
            </p:cNvPr>
            <p:cNvSpPr/>
            <p:nvPr/>
          </p:nvSpPr>
          <p:spPr>
            <a:xfrm>
              <a:off x="765175" y="471487"/>
              <a:ext cx="53975" cy="47626"/>
            </a:xfrm>
            <a:prstGeom prst="ellipse">
              <a:avLst/>
            </a:prstGeom>
            <a:gradFill flip="none" rotWithShape="1">
              <a:gsLst>
                <a:gs pos="0">
                  <a:srgbClr val="B0B0B0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2" name="Círculo">
              <a:extLst>
                <a:ext uri="{FF2B5EF4-FFF2-40B4-BE49-F238E27FC236}">
                  <a16:creationId xmlns:a16="http://schemas.microsoft.com/office/drawing/2014/main" xmlns="" id="{29A50D50-0A23-8046-B3F8-BEB74D498299}"/>
                </a:ext>
              </a:extLst>
            </p:cNvPr>
            <p:cNvSpPr/>
            <p:nvPr/>
          </p:nvSpPr>
          <p:spPr>
            <a:xfrm>
              <a:off x="396875" y="127000"/>
              <a:ext cx="55563" cy="47625"/>
            </a:xfrm>
            <a:prstGeom prst="ellipse">
              <a:avLst/>
            </a:prstGeom>
            <a:gradFill flip="none" rotWithShape="1">
              <a:gsLst>
                <a:gs pos="0">
                  <a:srgbClr val="B0B0B0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" name="Oval">
              <a:extLst>
                <a:ext uri="{FF2B5EF4-FFF2-40B4-BE49-F238E27FC236}">
                  <a16:creationId xmlns:a16="http://schemas.microsoft.com/office/drawing/2014/main" xmlns="" id="{83B42D6A-98E3-2E4E-B084-64648D513456}"/>
                </a:ext>
              </a:extLst>
            </p:cNvPr>
            <p:cNvSpPr/>
            <p:nvPr/>
          </p:nvSpPr>
          <p:spPr>
            <a:xfrm>
              <a:off x="0" y="0"/>
              <a:ext cx="860425" cy="779463"/>
            </a:xfrm>
            <a:prstGeom prst="ellipse">
              <a:avLst/>
            </a:prstGeom>
            <a:gradFill flip="none" rotWithShape="1">
              <a:gsLst>
                <a:gs pos="0">
                  <a:srgbClr val="B7E7FF"/>
                </a:gs>
                <a:gs pos="100000">
                  <a:srgbClr val="00CC9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4" name="Oval">
              <a:extLst>
                <a:ext uri="{FF2B5EF4-FFF2-40B4-BE49-F238E27FC236}">
                  <a16:creationId xmlns:a16="http://schemas.microsoft.com/office/drawing/2014/main" xmlns="" id="{891F9BBE-DA7D-3741-8EDD-0E1A642D17A3}"/>
                </a:ext>
              </a:extLst>
            </p:cNvPr>
            <p:cNvSpPr/>
            <p:nvPr/>
          </p:nvSpPr>
          <p:spPr>
            <a:xfrm>
              <a:off x="325437" y="279400"/>
              <a:ext cx="238126" cy="222250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5" name="Círculo">
              <a:extLst>
                <a:ext uri="{FF2B5EF4-FFF2-40B4-BE49-F238E27FC236}">
                  <a16:creationId xmlns:a16="http://schemas.microsoft.com/office/drawing/2014/main" xmlns="" id="{476F486F-703C-9144-A6DD-0913012B4C38}"/>
                </a:ext>
              </a:extLst>
            </p:cNvPr>
            <p:cNvSpPr/>
            <p:nvPr/>
          </p:nvSpPr>
          <p:spPr>
            <a:xfrm>
              <a:off x="503237" y="73025"/>
              <a:ext cx="104776" cy="100013"/>
            </a:xfrm>
            <a:prstGeom prst="ellipse">
              <a:avLst/>
            </a:prstGeom>
            <a:gradFill flip="none" rotWithShape="1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grpSp>
          <p:nvGrpSpPr>
            <p:cNvPr id="16" name="Grupo">
              <a:extLst>
                <a:ext uri="{FF2B5EF4-FFF2-40B4-BE49-F238E27FC236}">
                  <a16:creationId xmlns:a16="http://schemas.microsoft.com/office/drawing/2014/main" xmlns="" id="{05F0A02D-6A0A-8446-8F4C-8B818DBB5CE7}"/>
                </a:ext>
              </a:extLst>
            </p:cNvPr>
            <p:cNvGrpSpPr/>
            <p:nvPr/>
          </p:nvGrpSpPr>
          <p:grpSpPr>
            <a:xfrm>
              <a:off x="330199" y="279400"/>
              <a:ext cx="215901" cy="215900"/>
              <a:chOff x="0" y="0"/>
              <a:chExt cx="215900" cy="215899"/>
            </a:xfrm>
          </p:grpSpPr>
          <p:sp>
            <p:nvSpPr>
              <p:cNvPr id="17" name="Oval">
                <a:extLst>
                  <a:ext uri="{FF2B5EF4-FFF2-40B4-BE49-F238E27FC236}">
                    <a16:creationId xmlns:a16="http://schemas.microsoft.com/office/drawing/2014/main" xmlns="" id="{099664F7-72CE-EC40-9F21-5B122C334567}"/>
                  </a:ext>
                </a:extLst>
              </p:cNvPr>
              <p:cNvSpPr/>
              <p:nvPr/>
            </p:nvSpPr>
            <p:spPr>
              <a:xfrm>
                <a:off x="42799" y="116169"/>
                <a:ext cx="85600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8" name="Oval">
                <a:extLst>
                  <a:ext uri="{FF2B5EF4-FFF2-40B4-BE49-F238E27FC236}">
                    <a16:creationId xmlns:a16="http://schemas.microsoft.com/office/drawing/2014/main" xmlns="" id="{C7497100-6C5E-5B4A-AAD9-2EF93C6AFCEC}"/>
                  </a:ext>
                </a:extLst>
              </p:cNvPr>
              <p:cNvSpPr/>
              <p:nvPr/>
            </p:nvSpPr>
            <p:spPr>
              <a:xfrm>
                <a:off x="-1" y="41645"/>
                <a:ext cx="87503" cy="98636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9" name="Oval">
                <a:extLst>
                  <a:ext uri="{FF2B5EF4-FFF2-40B4-BE49-F238E27FC236}">
                    <a16:creationId xmlns:a16="http://schemas.microsoft.com/office/drawing/2014/main" xmlns="" id="{CBECA236-7406-574A-9F09-F54A693BCD29}"/>
                  </a:ext>
                </a:extLst>
              </p:cNvPr>
              <p:cNvSpPr/>
              <p:nvPr/>
            </p:nvSpPr>
            <p:spPr>
              <a:xfrm>
                <a:off x="42799" y="66852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0" name="Oval">
                <a:extLst>
                  <a:ext uri="{FF2B5EF4-FFF2-40B4-BE49-F238E27FC236}">
                    <a16:creationId xmlns:a16="http://schemas.microsoft.com/office/drawing/2014/main" xmlns="" id="{23D05F78-9D1E-4C49-82A8-3482EB63C7DD}"/>
                  </a:ext>
                </a:extLst>
              </p:cNvPr>
              <p:cNvSpPr/>
              <p:nvPr/>
            </p:nvSpPr>
            <p:spPr>
              <a:xfrm>
                <a:off x="85599" y="116169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1" name="Oval">
                <a:extLst>
                  <a:ext uri="{FF2B5EF4-FFF2-40B4-BE49-F238E27FC236}">
                    <a16:creationId xmlns:a16="http://schemas.microsoft.com/office/drawing/2014/main" xmlns="" id="{A8B54746-EE77-1244-8CBF-19B909EAEFA3}"/>
                  </a:ext>
                </a:extLst>
              </p:cNvPr>
              <p:cNvSpPr/>
              <p:nvPr/>
            </p:nvSpPr>
            <p:spPr>
              <a:xfrm>
                <a:off x="128398" y="66852"/>
                <a:ext cx="87502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2" name="Oval">
                <a:extLst>
                  <a:ext uri="{FF2B5EF4-FFF2-40B4-BE49-F238E27FC236}">
                    <a16:creationId xmlns:a16="http://schemas.microsoft.com/office/drawing/2014/main" xmlns="" id="{7EF53687-DC10-7446-89BA-64E95DB58E9A}"/>
                  </a:ext>
                </a:extLst>
              </p:cNvPr>
              <p:cNvSpPr/>
              <p:nvPr/>
            </p:nvSpPr>
            <p:spPr>
              <a:xfrm>
                <a:off x="54212" y="0"/>
                <a:ext cx="87503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3" name="Oval">
                <a:extLst>
                  <a:ext uri="{FF2B5EF4-FFF2-40B4-BE49-F238E27FC236}">
                    <a16:creationId xmlns:a16="http://schemas.microsoft.com/office/drawing/2014/main" xmlns="" id="{FC258CF5-B186-6049-9602-5B900D787EBC}"/>
                  </a:ext>
                </a:extLst>
              </p:cNvPr>
              <p:cNvSpPr/>
              <p:nvPr/>
            </p:nvSpPr>
            <p:spPr>
              <a:xfrm>
                <a:off x="85599" y="17535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</p:grpSp>
      </p:grpSp>
      <p:sp>
        <p:nvSpPr>
          <p:cNvPr id="24" name="Quadrado">
            <a:extLst>
              <a:ext uri="{FF2B5EF4-FFF2-40B4-BE49-F238E27FC236}">
                <a16:creationId xmlns:a16="http://schemas.microsoft.com/office/drawing/2014/main" xmlns="" id="{B68D1AEF-66A8-8946-B1F7-49AB4D044739}"/>
              </a:ext>
            </a:extLst>
          </p:cNvPr>
          <p:cNvSpPr/>
          <p:nvPr/>
        </p:nvSpPr>
        <p:spPr>
          <a:xfrm>
            <a:off x="3188707" y="2589988"/>
            <a:ext cx="215900" cy="215901"/>
          </a:xfrm>
          <a:prstGeom prst="rect">
            <a:avLst/>
          </a:prstGeom>
          <a:solidFill>
            <a:srgbClr val="4D4D4D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5" name="Quadrado">
            <a:extLst>
              <a:ext uri="{FF2B5EF4-FFF2-40B4-BE49-F238E27FC236}">
                <a16:creationId xmlns:a16="http://schemas.microsoft.com/office/drawing/2014/main" xmlns="" id="{22E5FE5A-C32D-8F44-B6F7-959791C7A961}"/>
              </a:ext>
            </a:extLst>
          </p:cNvPr>
          <p:cNvSpPr/>
          <p:nvPr/>
        </p:nvSpPr>
        <p:spPr>
          <a:xfrm>
            <a:off x="2972807" y="23740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6" name="Quadrado">
            <a:extLst>
              <a:ext uri="{FF2B5EF4-FFF2-40B4-BE49-F238E27FC236}">
                <a16:creationId xmlns:a16="http://schemas.microsoft.com/office/drawing/2014/main" xmlns="" id="{63ADD934-0CB3-9B47-97C2-A68200B461B5}"/>
              </a:ext>
            </a:extLst>
          </p:cNvPr>
          <p:cNvSpPr/>
          <p:nvPr/>
        </p:nvSpPr>
        <p:spPr>
          <a:xfrm>
            <a:off x="3188707" y="23740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7" name="Quadrado">
            <a:extLst>
              <a:ext uri="{FF2B5EF4-FFF2-40B4-BE49-F238E27FC236}">
                <a16:creationId xmlns:a16="http://schemas.microsoft.com/office/drawing/2014/main" xmlns="" id="{4BCA4B40-EAD5-234D-A219-18758EE038C1}"/>
              </a:ext>
            </a:extLst>
          </p:cNvPr>
          <p:cNvSpPr/>
          <p:nvPr/>
        </p:nvSpPr>
        <p:spPr>
          <a:xfrm>
            <a:off x="3404607" y="23740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8" name="Quadrado">
            <a:extLst>
              <a:ext uri="{FF2B5EF4-FFF2-40B4-BE49-F238E27FC236}">
                <a16:creationId xmlns:a16="http://schemas.microsoft.com/office/drawing/2014/main" xmlns="" id="{01519170-D9CC-DF45-B3F4-562E71C496CD}"/>
              </a:ext>
            </a:extLst>
          </p:cNvPr>
          <p:cNvSpPr/>
          <p:nvPr/>
        </p:nvSpPr>
        <p:spPr>
          <a:xfrm>
            <a:off x="3404607" y="21581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9" name="Quadrado">
            <a:extLst>
              <a:ext uri="{FF2B5EF4-FFF2-40B4-BE49-F238E27FC236}">
                <a16:creationId xmlns:a16="http://schemas.microsoft.com/office/drawing/2014/main" xmlns="" id="{DF6BB446-F94A-C94D-8F30-6266B1AFAA80}"/>
              </a:ext>
            </a:extLst>
          </p:cNvPr>
          <p:cNvSpPr/>
          <p:nvPr/>
        </p:nvSpPr>
        <p:spPr>
          <a:xfrm>
            <a:off x="4268207" y="21581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0" name="Quadrado">
            <a:extLst>
              <a:ext uri="{FF2B5EF4-FFF2-40B4-BE49-F238E27FC236}">
                <a16:creationId xmlns:a16="http://schemas.microsoft.com/office/drawing/2014/main" xmlns="" id="{89D0ECC5-1450-5E4F-9012-DA3CE82A669D}"/>
              </a:ext>
            </a:extLst>
          </p:cNvPr>
          <p:cNvSpPr/>
          <p:nvPr/>
        </p:nvSpPr>
        <p:spPr>
          <a:xfrm>
            <a:off x="3620507" y="19422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1" name="Quadrado">
            <a:extLst>
              <a:ext uri="{FF2B5EF4-FFF2-40B4-BE49-F238E27FC236}">
                <a16:creationId xmlns:a16="http://schemas.microsoft.com/office/drawing/2014/main" xmlns="" id="{AA02FABC-4133-4440-A0F0-13F0587B006E}"/>
              </a:ext>
            </a:extLst>
          </p:cNvPr>
          <p:cNvSpPr/>
          <p:nvPr/>
        </p:nvSpPr>
        <p:spPr>
          <a:xfrm>
            <a:off x="3836407" y="19422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2" name="Quadrado">
            <a:extLst>
              <a:ext uri="{FF2B5EF4-FFF2-40B4-BE49-F238E27FC236}">
                <a16:creationId xmlns:a16="http://schemas.microsoft.com/office/drawing/2014/main" xmlns="" id="{77541E86-6D55-9240-A3AE-03436AB07EC7}"/>
              </a:ext>
            </a:extLst>
          </p:cNvPr>
          <p:cNvSpPr/>
          <p:nvPr/>
        </p:nvSpPr>
        <p:spPr>
          <a:xfrm>
            <a:off x="4052307" y="19422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3" name="Quadrado">
            <a:extLst>
              <a:ext uri="{FF2B5EF4-FFF2-40B4-BE49-F238E27FC236}">
                <a16:creationId xmlns:a16="http://schemas.microsoft.com/office/drawing/2014/main" xmlns="" id="{1B7442E9-697B-394B-82B6-04868B2903A2}"/>
              </a:ext>
            </a:extLst>
          </p:cNvPr>
          <p:cNvSpPr/>
          <p:nvPr/>
        </p:nvSpPr>
        <p:spPr>
          <a:xfrm>
            <a:off x="4268207" y="19422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4" name="Quadrado">
            <a:extLst>
              <a:ext uri="{FF2B5EF4-FFF2-40B4-BE49-F238E27FC236}">
                <a16:creationId xmlns:a16="http://schemas.microsoft.com/office/drawing/2014/main" xmlns="" id="{959F9792-DCF4-5E41-98F9-624045029CCF}"/>
              </a:ext>
            </a:extLst>
          </p:cNvPr>
          <p:cNvSpPr/>
          <p:nvPr/>
        </p:nvSpPr>
        <p:spPr>
          <a:xfrm>
            <a:off x="3620507" y="17263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5" name="Quadrado">
            <a:extLst>
              <a:ext uri="{FF2B5EF4-FFF2-40B4-BE49-F238E27FC236}">
                <a16:creationId xmlns:a16="http://schemas.microsoft.com/office/drawing/2014/main" xmlns="" id="{FDCB214A-0D22-7146-BCB7-E5EEDFA0CA24}"/>
              </a:ext>
            </a:extLst>
          </p:cNvPr>
          <p:cNvSpPr/>
          <p:nvPr/>
        </p:nvSpPr>
        <p:spPr>
          <a:xfrm>
            <a:off x="4052307" y="17263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6" name="Quadrado">
            <a:extLst>
              <a:ext uri="{FF2B5EF4-FFF2-40B4-BE49-F238E27FC236}">
                <a16:creationId xmlns:a16="http://schemas.microsoft.com/office/drawing/2014/main" xmlns="" id="{99D5B242-2938-2147-BC24-C021714694D6}"/>
              </a:ext>
            </a:extLst>
          </p:cNvPr>
          <p:cNvSpPr/>
          <p:nvPr/>
        </p:nvSpPr>
        <p:spPr>
          <a:xfrm>
            <a:off x="4268207" y="1726388"/>
            <a:ext cx="215900" cy="215901"/>
          </a:xfrm>
          <a:prstGeom prst="rect">
            <a:avLst/>
          </a:prstGeom>
          <a:solidFill>
            <a:srgbClr val="4D4D4D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7" name="Quadrado">
            <a:extLst>
              <a:ext uri="{FF2B5EF4-FFF2-40B4-BE49-F238E27FC236}">
                <a16:creationId xmlns:a16="http://schemas.microsoft.com/office/drawing/2014/main" xmlns="" id="{24705E44-20C9-D44A-B92F-1927F319F608}"/>
              </a:ext>
            </a:extLst>
          </p:cNvPr>
          <p:cNvSpPr/>
          <p:nvPr/>
        </p:nvSpPr>
        <p:spPr>
          <a:xfrm>
            <a:off x="4484107" y="17263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8" name="Quadrado">
            <a:extLst>
              <a:ext uri="{FF2B5EF4-FFF2-40B4-BE49-F238E27FC236}">
                <a16:creationId xmlns:a16="http://schemas.microsoft.com/office/drawing/2014/main" xmlns="" id="{57B25B2A-4758-A74F-991F-4EC4C6C7EDE3}"/>
              </a:ext>
            </a:extLst>
          </p:cNvPr>
          <p:cNvSpPr/>
          <p:nvPr/>
        </p:nvSpPr>
        <p:spPr>
          <a:xfrm>
            <a:off x="4700007" y="17263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39" name="Quadrado">
            <a:extLst>
              <a:ext uri="{FF2B5EF4-FFF2-40B4-BE49-F238E27FC236}">
                <a16:creationId xmlns:a16="http://schemas.microsoft.com/office/drawing/2014/main" xmlns="" id="{1A6AA7CD-C179-9741-8B78-77A06797B54D}"/>
              </a:ext>
            </a:extLst>
          </p:cNvPr>
          <p:cNvSpPr/>
          <p:nvPr/>
        </p:nvSpPr>
        <p:spPr>
          <a:xfrm>
            <a:off x="5131807" y="17263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0" name="Quadrado">
            <a:extLst>
              <a:ext uri="{FF2B5EF4-FFF2-40B4-BE49-F238E27FC236}">
                <a16:creationId xmlns:a16="http://schemas.microsoft.com/office/drawing/2014/main" xmlns="" id="{37708B1C-CB66-7C45-9275-F138D4100610}"/>
              </a:ext>
            </a:extLst>
          </p:cNvPr>
          <p:cNvSpPr/>
          <p:nvPr/>
        </p:nvSpPr>
        <p:spPr>
          <a:xfrm>
            <a:off x="3620507" y="1510488"/>
            <a:ext cx="215900" cy="215901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1" name="Quadrado">
            <a:extLst>
              <a:ext uri="{FF2B5EF4-FFF2-40B4-BE49-F238E27FC236}">
                <a16:creationId xmlns:a16="http://schemas.microsoft.com/office/drawing/2014/main" xmlns="" id="{853ED673-B5A7-FB4B-BFF3-2895460083AB}"/>
              </a:ext>
            </a:extLst>
          </p:cNvPr>
          <p:cNvSpPr/>
          <p:nvPr/>
        </p:nvSpPr>
        <p:spPr>
          <a:xfrm>
            <a:off x="4052307" y="15104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2" name="Quadrado">
            <a:extLst>
              <a:ext uri="{FF2B5EF4-FFF2-40B4-BE49-F238E27FC236}">
                <a16:creationId xmlns:a16="http://schemas.microsoft.com/office/drawing/2014/main" xmlns="" id="{1A700198-8409-B449-8994-227C5C7FB1F3}"/>
              </a:ext>
            </a:extLst>
          </p:cNvPr>
          <p:cNvSpPr/>
          <p:nvPr/>
        </p:nvSpPr>
        <p:spPr>
          <a:xfrm>
            <a:off x="4268207" y="15104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3" name="Quadrado">
            <a:extLst>
              <a:ext uri="{FF2B5EF4-FFF2-40B4-BE49-F238E27FC236}">
                <a16:creationId xmlns:a16="http://schemas.microsoft.com/office/drawing/2014/main" xmlns="" id="{C244A44A-D8B8-7341-BEE4-4F88F7FCAE74}"/>
              </a:ext>
            </a:extLst>
          </p:cNvPr>
          <p:cNvSpPr/>
          <p:nvPr/>
        </p:nvSpPr>
        <p:spPr>
          <a:xfrm>
            <a:off x="4484107" y="15104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4" name="Quadrado">
            <a:extLst>
              <a:ext uri="{FF2B5EF4-FFF2-40B4-BE49-F238E27FC236}">
                <a16:creationId xmlns:a16="http://schemas.microsoft.com/office/drawing/2014/main" xmlns="" id="{D94F2549-2ED8-3C49-9512-7C4E4D9902CE}"/>
              </a:ext>
            </a:extLst>
          </p:cNvPr>
          <p:cNvSpPr/>
          <p:nvPr/>
        </p:nvSpPr>
        <p:spPr>
          <a:xfrm>
            <a:off x="4700007" y="15104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5" name="Quadrado">
            <a:extLst>
              <a:ext uri="{FF2B5EF4-FFF2-40B4-BE49-F238E27FC236}">
                <a16:creationId xmlns:a16="http://schemas.microsoft.com/office/drawing/2014/main" xmlns="" id="{C62E664F-75FB-D74D-9FC5-5F932263B056}"/>
              </a:ext>
            </a:extLst>
          </p:cNvPr>
          <p:cNvSpPr/>
          <p:nvPr/>
        </p:nvSpPr>
        <p:spPr>
          <a:xfrm>
            <a:off x="4915907" y="15104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6" name="Quadrado">
            <a:extLst>
              <a:ext uri="{FF2B5EF4-FFF2-40B4-BE49-F238E27FC236}">
                <a16:creationId xmlns:a16="http://schemas.microsoft.com/office/drawing/2014/main" xmlns="" id="{34FD7368-3287-D144-93D8-335612C38387}"/>
              </a:ext>
            </a:extLst>
          </p:cNvPr>
          <p:cNvSpPr/>
          <p:nvPr/>
        </p:nvSpPr>
        <p:spPr>
          <a:xfrm>
            <a:off x="5131807" y="15104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7" name="Quadrado">
            <a:extLst>
              <a:ext uri="{FF2B5EF4-FFF2-40B4-BE49-F238E27FC236}">
                <a16:creationId xmlns:a16="http://schemas.microsoft.com/office/drawing/2014/main" xmlns="" id="{E2F1225D-FFAA-CC4F-98E9-458CA7D714DA}"/>
              </a:ext>
            </a:extLst>
          </p:cNvPr>
          <p:cNvSpPr/>
          <p:nvPr/>
        </p:nvSpPr>
        <p:spPr>
          <a:xfrm>
            <a:off x="5563607" y="15104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8" name="Quadrado">
            <a:extLst>
              <a:ext uri="{FF2B5EF4-FFF2-40B4-BE49-F238E27FC236}">
                <a16:creationId xmlns:a16="http://schemas.microsoft.com/office/drawing/2014/main" xmlns="" id="{C32B0175-2527-FD49-835B-BFC723A0F395}"/>
              </a:ext>
            </a:extLst>
          </p:cNvPr>
          <p:cNvSpPr/>
          <p:nvPr/>
        </p:nvSpPr>
        <p:spPr>
          <a:xfrm>
            <a:off x="5996995" y="1510488"/>
            <a:ext cx="215901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49" name="Quadrado">
            <a:extLst>
              <a:ext uri="{FF2B5EF4-FFF2-40B4-BE49-F238E27FC236}">
                <a16:creationId xmlns:a16="http://schemas.microsoft.com/office/drawing/2014/main" xmlns="" id="{D8E72687-DE9E-6949-9AEC-E134E84682DC}"/>
              </a:ext>
            </a:extLst>
          </p:cNvPr>
          <p:cNvSpPr/>
          <p:nvPr/>
        </p:nvSpPr>
        <p:spPr>
          <a:xfrm>
            <a:off x="3620507" y="12945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0" name="Quadrado">
            <a:extLst>
              <a:ext uri="{FF2B5EF4-FFF2-40B4-BE49-F238E27FC236}">
                <a16:creationId xmlns:a16="http://schemas.microsoft.com/office/drawing/2014/main" xmlns="" id="{1778C53D-4AAF-B746-BD50-4706E42FFD7E}"/>
              </a:ext>
            </a:extLst>
          </p:cNvPr>
          <p:cNvSpPr/>
          <p:nvPr/>
        </p:nvSpPr>
        <p:spPr>
          <a:xfrm>
            <a:off x="3836407" y="12945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1" name="Quadrado">
            <a:extLst>
              <a:ext uri="{FF2B5EF4-FFF2-40B4-BE49-F238E27FC236}">
                <a16:creationId xmlns:a16="http://schemas.microsoft.com/office/drawing/2014/main" xmlns="" id="{13CB97F2-56FD-8445-A4B9-8FD5345ECB09}"/>
              </a:ext>
            </a:extLst>
          </p:cNvPr>
          <p:cNvSpPr/>
          <p:nvPr/>
        </p:nvSpPr>
        <p:spPr>
          <a:xfrm>
            <a:off x="4052307" y="12945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2" name="Quadrado">
            <a:extLst>
              <a:ext uri="{FF2B5EF4-FFF2-40B4-BE49-F238E27FC236}">
                <a16:creationId xmlns:a16="http://schemas.microsoft.com/office/drawing/2014/main" xmlns="" id="{1750BD09-BA20-0D4F-8843-09D3D78EA0B8}"/>
              </a:ext>
            </a:extLst>
          </p:cNvPr>
          <p:cNvSpPr/>
          <p:nvPr/>
        </p:nvSpPr>
        <p:spPr>
          <a:xfrm>
            <a:off x="4268207" y="12945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3" name="Quadrado">
            <a:extLst>
              <a:ext uri="{FF2B5EF4-FFF2-40B4-BE49-F238E27FC236}">
                <a16:creationId xmlns:a16="http://schemas.microsoft.com/office/drawing/2014/main" xmlns="" id="{2B1B4B0C-0EAC-2541-B1ED-96890ECBE6D8}"/>
              </a:ext>
            </a:extLst>
          </p:cNvPr>
          <p:cNvSpPr/>
          <p:nvPr/>
        </p:nvSpPr>
        <p:spPr>
          <a:xfrm>
            <a:off x="4484107" y="12945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4" name="Quadrado">
            <a:extLst>
              <a:ext uri="{FF2B5EF4-FFF2-40B4-BE49-F238E27FC236}">
                <a16:creationId xmlns:a16="http://schemas.microsoft.com/office/drawing/2014/main" xmlns="" id="{551D2BBD-C071-9E44-A1FA-F0E89911BDA1}"/>
              </a:ext>
            </a:extLst>
          </p:cNvPr>
          <p:cNvSpPr/>
          <p:nvPr/>
        </p:nvSpPr>
        <p:spPr>
          <a:xfrm>
            <a:off x="4700007" y="12945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5" name="Quadrado">
            <a:extLst>
              <a:ext uri="{FF2B5EF4-FFF2-40B4-BE49-F238E27FC236}">
                <a16:creationId xmlns:a16="http://schemas.microsoft.com/office/drawing/2014/main" xmlns="" id="{2115AFDA-A3CE-1B42-9BA6-8807153340AC}"/>
              </a:ext>
            </a:extLst>
          </p:cNvPr>
          <p:cNvSpPr/>
          <p:nvPr/>
        </p:nvSpPr>
        <p:spPr>
          <a:xfrm>
            <a:off x="4915907" y="12945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6" name="Quadrado">
            <a:extLst>
              <a:ext uri="{FF2B5EF4-FFF2-40B4-BE49-F238E27FC236}">
                <a16:creationId xmlns:a16="http://schemas.microsoft.com/office/drawing/2014/main" xmlns="" id="{3914DE26-F887-4146-B66C-BFC49FF7C446}"/>
              </a:ext>
            </a:extLst>
          </p:cNvPr>
          <p:cNvSpPr/>
          <p:nvPr/>
        </p:nvSpPr>
        <p:spPr>
          <a:xfrm>
            <a:off x="5131807" y="12945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7" name="Quadrado">
            <a:extLst>
              <a:ext uri="{FF2B5EF4-FFF2-40B4-BE49-F238E27FC236}">
                <a16:creationId xmlns:a16="http://schemas.microsoft.com/office/drawing/2014/main" xmlns="" id="{757E7590-9F23-8445-9612-74D4D632C07A}"/>
              </a:ext>
            </a:extLst>
          </p:cNvPr>
          <p:cNvSpPr/>
          <p:nvPr/>
        </p:nvSpPr>
        <p:spPr>
          <a:xfrm>
            <a:off x="5347707" y="12945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8" name="Quadrado">
            <a:extLst>
              <a:ext uri="{FF2B5EF4-FFF2-40B4-BE49-F238E27FC236}">
                <a16:creationId xmlns:a16="http://schemas.microsoft.com/office/drawing/2014/main" xmlns="" id="{54E76908-26CF-2F4F-98B6-7A4CAE9E77C9}"/>
              </a:ext>
            </a:extLst>
          </p:cNvPr>
          <p:cNvSpPr/>
          <p:nvPr/>
        </p:nvSpPr>
        <p:spPr>
          <a:xfrm>
            <a:off x="5563607" y="12945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9" name="Quadrado">
            <a:extLst>
              <a:ext uri="{FF2B5EF4-FFF2-40B4-BE49-F238E27FC236}">
                <a16:creationId xmlns:a16="http://schemas.microsoft.com/office/drawing/2014/main" xmlns="" id="{3A292953-FA97-9848-B174-176341362DC2}"/>
              </a:ext>
            </a:extLst>
          </p:cNvPr>
          <p:cNvSpPr/>
          <p:nvPr/>
        </p:nvSpPr>
        <p:spPr>
          <a:xfrm>
            <a:off x="5781095" y="12945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0" name="Quadrado">
            <a:extLst>
              <a:ext uri="{FF2B5EF4-FFF2-40B4-BE49-F238E27FC236}">
                <a16:creationId xmlns:a16="http://schemas.microsoft.com/office/drawing/2014/main" xmlns="" id="{30E9DDD5-04EF-E841-82A1-973D7799F6F8}"/>
              </a:ext>
            </a:extLst>
          </p:cNvPr>
          <p:cNvSpPr/>
          <p:nvPr/>
        </p:nvSpPr>
        <p:spPr>
          <a:xfrm>
            <a:off x="5996995" y="12945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1" name="Quadrado">
            <a:extLst>
              <a:ext uri="{FF2B5EF4-FFF2-40B4-BE49-F238E27FC236}">
                <a16:creationId xmlns:a16="http://schemas.microsoft.com/office/drawing/2014/main" xmlns="" id="{4855A9A9-3BA5-EA45-B2E5-69F135C6A8ED}"/>
              </a:ext>
            </a:extLst>
          </p:cNvPr>
          <p:cNvSpPr/>
          <p:nvPr/>
        </p:nvSpPr>
        <p:spPr>
          <a:xfrm>
            <a:off x="6428795" y="12945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2" name="Quadrado">
            <a:extLst>
              <a:ext uri="{FF2B5EF4-FFF2-40B4-BE49-F238E27FC236}">
                <a16:creationId xmlns:a16="http://schemas.microsoft.com/office/drawing/2014/main" xmlns="" id="{16D5109F-BF4B-1042-B660-938F94A23460}"/>
              </a:ext>
            </a:extLst>
          </p:cNvPr>
          <p:cNvSpPr/>
          <p:nvPr/>
        </p:nvSpPr>
        <p:spPr>
          <a:xfrm>
            <a:off x="3836407" y="10786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3" name="Quadrado">
            <a:extLst>
              <a:ext uri="{FF2B5EF4-FFF2-40B4-BE49-F238E27FC236}">
                <a16:creationId xmlns:a16="http://schemas.microsoft.com/office/drawing/2014/main" xmlns="" id="{2C2291A8-892C-0046-82E2-1D00494FD340}"/>
              </a:ext>
            </a:extLst>
          </p:cNvPr>
          <p:cNvSpPr/>
          <p:nvPr/>
        </p:nvSpPr>
        <p:spPr>
          <a:xfrm>
            <a:off x="4052307" y="10786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4" name="Quadrado">
            <a:extLst>
              <a:ext uri="{FF2B5EF4-FFF2-40B4-BE49-F238E27FC236}">
                <a16:creationId xmlns:a16="http://schemas.microsoft.com/office/drawing/2014/main" xmlns="" id="{6B3D47B5-2A3A-FD4B-8B91-FD61F67C0C3E}"/>
              </a:ext>
            </a:extLst>
          </p:cNvPr>
          <p:cNvSpPr/>
          <p:nvPr/>
        </p:nvSpPr>
        <p:spPr>
          <a:xfrm>
            <a:off x="4268207" y="1078688"/>
            <a:ext cx="215900" cy="215901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5" name="Quadrado">
            <a:extLst>
              <a:ext uri="{FF2B5EF4-FFF2-40B4-BE49-F238E27FC236}">
                <a16:creationId xmlns:a16="http://schemas.microsoft.com/office/drawing/2014/main" xmlns="" id="{826C04C3-757D-2E4E-8F49-966BDCCC55D5}"/>
              </a:ext>
            </a:extLst>
          </p:cNvPr>
          <p:cNvSpPr/>
          <p:nvPr/>
        </p:nvSpPr>
        <p:spPr>
          <a:xfrm>
            <a:off x="4484107" y="10786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6" name="Quadrado">
            <a:extLst>
              <a:ext uri="{FF2B5EF4-FFF2-40B4-BE49-F238E27FC236}">
                <a16:creationId xmlns:a16="http://schemas.microsoft.com/office/drawing/2014/main" xmlns="" id="{42121C97-8A26-8F49-96DB-2B71469D368A}"/>
              </a:ext>
            </a:extLst>
          </p:cNvPr>
          <p:cNvSpPr/>
          <p:nvPr/>
        </p:nvSpPr>
        <p:spPr>
          <a:xfrm>
            <a:off x="47000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7" name="Quadrado">
            <a:extLst>
              <a:ext uri="{FF2B5EF4-FFF2-40B4-BE49-F238E27FC236}">
                <a16:creationId xmlns:a16="http://schemas.microsoft.com/office/drawing/2014/main" xmlns="" id="{A8A0DD98-C7A8-DE4E-8549-231D7990E4C2}"/>
              </a:ext>
            </a:extLst>
          </p:cNvPr>
          <p:cNvSpPr/>
          <p:nvPr/>
        </p:nvSpPr>
        <p:spPr>
          <a:xfrm>
            <a:off x="49159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8" name="Quadrado">
            <a:extLst>
              <a:ext uri="{FF2B5EF4-FFF2-40B4-BE49-F238E27FC236}">
                <a16:creationId xmlns:a16="http://schemas.microsoft.com/office/drawing/2014/main" xmlns="" id="{C8BA5A54-D126-C445-A68F-9015DC69B1EC}"/>
              </a:ext>
            </a:extLst>
          </p:cNvPr>
          <p:cNvSpPr/>
          <p:nvPr/>
        </p:nvSpPr>
        <p:spPr>
          <a:xfrm>
            <a:off x="51318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69" name="Quadrado">
            <a:extLst>
              <a:ext uri="{FF2B5EF4-FFF2-40B4-BE49-F238E27FC236}">
                <a16:creationId xmlns:a16="http://schemas.microsoft.com/office/drawing/2014/main" xmlns="" id="{4BC9B4D2-BD37-364C-B3A0-0BC3B7E5CCCF}"/>
              </a:ext>
            </a:extLst>
          </p:cNvPr>
          <p:cNvSpPr/>
          <p:nvPr/>
        </p:nvSpPr>
        <p:spPr>
          <a:xfrm>
            <a:off x="53477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0" name="Quadrado">
            <a:extLst>
              <a:ext uri="{FF2B5EF4-FFF2-40B4-BE49-F238E27FC236}">
                <a16:creationId xmlns:a16="http://schemas.microsoft.com/office/drawing/2014/main" xmlns="" id="{540FCD6B-C07E-3C4E-8ABC-A4A09E68F4E4}"/>
              </a:ext>
            </a:extLst>
          </p:cNvPr>
          <p:cNvSpPr/>
          <p:nvPr/>
        </p:nvSpPr>
        <p:spPr>
          <a:xfrm>
            <a:off x="55636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1" name="Quadrado">
            <a:extLst>
              <a:ext uri="{FF2B5EF4-FFF2-40B4-BE49-F238E27FC236}">
                <a16:creationId xmlns:a16="http://schemas.microsoft.com/office/drawing/2014/main" xmlns="" id="{9A200C4C-B90C-E94A-A6BB-C5EA6D16AD03}"/>
              </a:ext>
            </a:extLst>
          </p:cNvPr>
          <p:cNvSpPr/>
          <p:nvPr/>
        </p:nvSpPr>
        <p:spPr>
          <a:xfrm>
            <a:off x="5779507" y="10786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2" name="Quadrado">
            <a:extLst>
              <a:ext uri="{FF2B5EF4-FFF2-40B4-BE49-F238E27FC236}">
                <a16:creationId xmlns:a16="http://schemas.microsoft.com/office/drawing/2014/main" xmlns="" id="{33EABED5-357F-2946-9B16-C8FC1E814947}"/>
              </a:ext>
            </a:extLst>
          </p:cNvPr>
          <p:cNvSpPr/>
          <p:nvPr/>
        </p:nvSpPr>
        <p:spPr>
          <a:xfrm>
            <a:off x="5996995" y="10786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3" name="Quadrado">
            <a:extLst>
              <a:ext uri="{FF2B5EF4-FFF2-40B4-BE49-F238E27FC236}">
                <a16:creationId xmlns:a16="http://schemas.microsoft.com/office/drawing/2014/main" xmlns="" id="{C90A75AB-E3F7-1B4A-A94F-434EB98CFE47}"/>
              </a:ext>
            </a:extLst>
          </p:cNvPr>
          <p:cNvSpPr/>
          <p:nvPr/>
        </p:nvSpPr>
        <p:spPr>
          <a:xfrm>
            <a:off x="6212895" y="10786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4" name="Quadrado">
            <a:extLst>
              <a:ext uri="{FF2B5EF4-FFF2-40B4-BE49-F238E27FC236}">
                <a16:creationId xmlns:a16="http://schemas.microsoft.com/office/drawing/2014/main" xmlns="" id="{8765AC77-2702-C14C-BE42-33894B31C11B}"/>
              </a:ext>
            </a:extLst>
          </p:cNvPr>
          <p:cNvSpPr/>
          <p:nvPr/>
        </p:nvSpPr>
        <p:spPr>
          <a:xfrm>
            <a:off x="6428795" y="10786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5" name="Quadrado">
            <a:extLst>
              <a:ext uri="{FF2B5EF4-FFF2-40B4-BE49-F238E27FC236}">
                <a16:creationId xmlns:a16="http://schemas.microsoft.com/office/drawing/2014/main" xmlns="" id="{E615C224-A262-3A42-ABBB-03E5C377E9E4}"/>
              </a:ext>
            </a:extLst>
          </p:cNvPr>
          <p:cNvSpPr/>
          <p:nvPr/>
        </p:nvSpPr>
        <p:spPr>
          <a:xfrm>
            <a:off x="3188707" y="21581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6" name="Quadrado">
            <a:extLst>
              <a:ext uri="{FF2B5EF4-FFF2-40B4-BE49-F238E27FC236}">
                <a16:creationId xmlns:a16="http://schemas.microsoft.com/office/drawing/2014/main" xmlns="" id="{FD5FD2EC-D4CB-F749-BFA0-40E778FFC5DA}"/>
              </a:ext>
            </a:extLst>
          </p:cNvPr>
          <p:cNvSpPr/>
          <p:nvPr/>
        </p:nvSpPr>
        <p:spPr>
          <a:xfrm>
            <a:off x="3836407" y="85643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7" name="Quadrado">
            <a:extLst>
              <a:ext uri="{FF2B5EF4-FFF2-40B4-BE49-F238E27FC236}">
                <a16:creationId xmlns:a16="http://schemas.microsoft.com/office/drawing/2014/main" xmlns="" id="{9170944D-010B-7F4E-8172-CFD082B9E15C}"/>
              </a:ext>
            </a:extLst>
          </p:cNvPr>
          <p:cNvSpPr/>
          <p:nvPr/>
        </p:nvSpPr>
        <p:spPr>
          <a:xfrm>
            <a:off x="4052307" y="8627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8" name="Quadrado">
            <a:extLst>
              <a:ext uri="{FF2B5EF4-FFF2-40B4-BE49-F238E27FC236}">
                <a16:creationId xmlns:a16="http://schemas.microsoft.com/office/drawing/2014/main" xmlns="" id="{FBC69C8D-0FE5-9144-80CF-B8883114C1C1}"/>
              </a:ext>
            </a:extLst>
          </p:cNvPr>
          <p:cNvSpPr/>
          <p:nvPr/>
        </p:nvSpPr>
        <p:spPr>
          <a:xfrm>
            <a:off x="4268207" y="8627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79" name="Quadrado">
            <a:extLst>
              <a:ext uri="{FF2B5EF4-FFF2-40B4-BE49-F238E27FC236}">
                <a16:creationId xmlns:a16="http://schemas.microsoft.com/office/drawing/2014/main" xmlns="" id="{DC2B130B-FBB0-E744-8885-7648B0334B36}"/>
              </a:ext>
            </a:extLst>
          </p:cNvPr>
          <p:cNvSpPr/>
          <p:nvPr/>
        </p:nvSpPr>
        <p:spPr>
          <a:xfrm>
            <a:off x="4484107" y="8627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0" name="Quadrado">
            <a:extLst>
              <a:ext uri="{FF2B5EF4-FFF2-40B4-BE49-F238E27FC236}">
                <a16:creationId xmlns:a16="http://schemas.microsoft.com/office/drawing/2014/main" xmlns="" id="{B0F4AF46-0800-1248-AF28-CFD7CB760A50}"/>
              </a:ext>
            </a:extLst>
          </p:cNvPr>
          <p:cNvSpPr/>
          <p:nvPr/>
        </p:nvSpPr>
        <p:spPr>
          <a:xfrm>
            <a:off x="4700007" y="8627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1" name="Quadrado">
            <a:extLst>
              <a:ext uri="{FF2B5EF4-FFF2-40B4-BE49-F238E27FC236}">
                <a16:creationId xmlns:a16="http://schemas.microsoft.com/office/drawing/2014/main" xmlns="" id="{D209DD87-1969-0543-91F2-F36A21DC04BA}"/>
              </a:ext>
            </a:extLst>
          </p:cNvPr>
          <p:cNvSpPr/>
          <p:nvPr/>
        </p:nvSpPr>
        <p:spPr>
          <a:xfrm>
            <a:off x="4915907" y="8627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2" name="Quadrado">
            <a:extLst>
              <a:ext uri="{FF2B5EF4-FFF2-40B4-BE49-F238E27FC236}">
                <a16:creationId xmlns:a16="http://schemas.microsoft.com/office/drawing/2014/main" xmlns="" id="{1C7212D2-CEF4-F84C-B6D0-5C7894A071E2}"/>
              </a:ext>
            </a:extLst>
          </p:cNvPr>
          <p:cNvSpPr/>
          <p:nvPr/>
        </p:nvSpPr>
        <p:spPr>
          <a:xfrm>
            <a:off x="5131807" y="8627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3" name="Quadrado">
            <a:extLst>
              <a:ext uri="{FF2B5EF4-FFF2-40B4-BE49-F238E27FC236}">
                <a16:creationId xmlns:a16="http://schemas.microsoft.com/office/drawing/2014/main" xmlns="" id="{05397A6B-A5B8-9C48-A70D-9961D2E314F4}"/>
              </a:ext>
            </a:extLst>
          </p:cNvPr>
          <p:cNvSpPr/>
          <p:nvPr/>
        </p:nvSpPr>
        <p:spPr>
          <a:xfrm>
            <a:off x="5347707" y="8627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4" name="Quadrado">
            <a:extLst>
              <a:ext uri="{FF2B5EF4-FFF2-40B4-BE49-F238E27FC236}">
                <a16:creationId xmlns:a16="http://schemas.microsoft.com/office/drawing/2014/main" xmlns="" id="{F0E445BA-D4BD-FB4B-B29A-C2B7CD2E55DE}"/>
              </a:ext>
            </a:extLst>
          </p:cNvPr>
          <p:cNvSpPr/>
          <p:nvPr/>
        </p:nvSpPr>
        <p:spPr>
          <a:xfrm>
            <a:off x="5563607" y="8627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5" name="Quadrado">
            <a:extLst>
              <a:ext uri="{FF2B5EF4-FFF2-40B4-BE49-F238E27FC236}">
                <a16:creationId xmlns:a16="http://schemas.microsoft.com/office/drawing/2014/main" xmlns="" id="{A85A9473-ABFE-7B4B-A8C2-5F3762AC0274}"/>
              </a:ext>
            </a:extLst>
          </p:cNvPr>
          <p:cNvSpPr/>
          <p:nvPr/>
        </p:nvSpPr>
        <p:spPr>
          <a:xfrm>
            <a:off x="5779507" y="8627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6" name="Quadrado">
            <a:extLst>
              <a:ext uri="{FF2B5EF4-FFF2-40B4-BE49-F238E27FC236}">
                <a16:creationId xmlns:a16="http://schemas.microsoft.com/office/drawing/2014/main" xmlns="" id="{09EF21B4-C724-AE46-8248-FF330B9878A5}"/>
              </a:ext>
            </a:extLst>
          </p:cNvPr>
          <p:cNvSpPr/>
          <p:nvPr/>
        </p:nvSpPr>
        <p:spPr>
          <a:xfrm>
            <a:off x="5995407" y="8627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7" name="Quadrado">
            <a:extLst>
              <a:ext uri="{FF2B5EF4-FFF2-40B4-BE49-F238E27FC236}">
                <a16:creationId xmlns:a16="http://schemas.microsoft.com/office/drawing/2014/main" xmlns="" id="{EA754172-3CB6-C746-9383-23DF221ED09F}"/>
              </a:ext>
            </a:extLst>
          </p:cNvPr>
          <p:cNvSpPr/>
          <p:nvPr/>
        </p:nvSpPr>
        <p:spPr>
          <a:xfrm>
            <a:off x="6212895" y="8627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8" name="Quadrado">
            <a:extLst>
              <a:ext uri="{FF2B5EF4-FFF2-40B4-BE49-F238E27FC236}">
                <a16:creationId xmlns:a16="http://schemas.microsoft.com/office/drawing/2014/main" xmlns="" id="{92FEF2FF-5239-954C-A849-FF7F25645CFA}"/>
              </a:ext>
            </a:extLst>
          </p:cNvPr>
          <p:cNvSpPr/>
          <p:nvPr/>
        </p:nvSpPr>
        <p:spPr>
          <a:xfrm>
            <a:off x="6428795" y="8627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89" name="1">
            <a:extLst>
              <a:ext uri="{FF2B5EF4-FFF2-40B4-BE49-F238E27FC236}">
                <a16:creationId xmlns:a16="http://schemas.microsoft.com/office/drawing/2014/main" xmlns="" id="{BBC71FAE-9654-FD4F-80D9-9A98208596E4}"/>
              </a:ext>
            </a:extLst>
          </p:cNvPr>
          <p:cNvSpPr txBox="1"/>
          <p:nvPr/>
        </p:nvSpPr>
        <p:spPr>
          <a:xfrm>
            <a:off x="3168070" y="27550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</a:t>
            </a:r>
          </a:p>
        </p:txBody>
      </p:sp>
      <p:sp>
        <p:nvSpPr>
          <p:cNvPr id="90" name="2">
            <a:extLst>
              <a:ext uri="{FF2B5EF4-FFF2-40B4-BE49-F238E27FC236}">
                <a16:creationId xmlns:a16="http://schemas.microsoft.com/office/drawing/2014/main" xmlns="" id="{C5F94368-4866-B945-959A-BD47657E9E87}"/>
              </a:ext>
            </a:extLst>
          </p:cNvPr>
          <p:cNvSpPr txBox="1"/>
          <p:nvPr/>
        </p:nvSpPr>
        <p:spPr>
          <a:xfrm>
            <a:off x="3440704" y="275299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2</a:t>
            </a:r>
          </a:p>
        </p:txBody>
      </p:sp>
      <p:sp>
        <p:nvSpPr>
          <p:cNvPr id="91" name="3">
            <a:extLst>
              <a:ext uri="{FF2B5EF4-FFF2-40B4-BE49-F238E27FC236}">
                <a16:creationId xmlns:a16="http://schemas.microsoft.com/office/drawing/2014/main" xmlns="" id="{0CC427DF-0712-3E49-ADE2-EEFC3C11E049}"/>
              </a:ext>
            </a:extLst>
          </p:cNvPr>
          <p:cNvSpPr txBox="1"/>
          <p:nvPr/>
        </p:nvSpPr>
        <p:spPr>
          <a:xfrm>
            <a:off x="3331583" y="19422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3</a:t>
            </a:r>
          </a:p>
        </p:txBody>
      </p:sp>
      <p:sp>
        <p:nvSpPr>
          <p:cNvPr id="92" name="4">
            <a:extLst>
              <a:ext uri="{FF2B5EF4-FFF2-40B4-BE49-F238E27FC236}">
                <a16:creationId xmlns:a16="http://schemas.microsoft.com/office/drawing/2014/main" xmlns="" id="{FCFC3443-5B42-F84A-BD91-B3A7A37A1E60}"/>
              </a:ext>
            </a:extLst>
          </p:cNvPr>
          <p:cNvSpPr txBox="1"/>
          <p:nvPr/>
        </p:nvSpPr>
        <p:spPr>
          <a:xfrm>
            <a:off x="3836408" y="23740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4</a:t>
            </a:r>
          </a:p>
        </p:txBody>
      </p:sp>
      <p:sp>
        <p:nvSpPr>
          <p:cNvPr id="93" name="1">
            <a:extLst>
              <a:ext uri="{FF2B5EF4-FFF2-40B4-BE49-F238E27FC236}">
                <a16:creationId xmlns:a16="http://schemas.microsoft.com/office/drawing/2014/main" xmlns="" id="{85EF1366-DB42-8B4D-B05B-02359FD3E59A}"/>
              </a:ext>
            </a:extLst>
          </p:cNvPr>
          <p:cNvSpPr txBox="1"/>
          <p:nvPr/>
        </p:nvSpPr>
        <p:spPr>
          <a:xfrm>
            <a:off x="2755320" y="23740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</a:t>
            </a:r>
          </a:p>
        </p:txBody>
      </p:sp>
      <p:sp>
        <p:nvSpPr>
          <p:cNvPr id="94" name="2">
            <a:extLst>
              <a:ext uri="{FF2B5EF4-FFF2-40B4-BE49-F238E27FC236}">
                <a16:creationId xmlns:a16="http://schemas.microsoft.com/office/drawing/2014/main" xmlns="" id="{612F251E-2D4D-4343-87D0-40556FBD553A}"/>
              </a:ext>
            </a:extLst>
          </p:cNvPr>
          <p:cNvSpPr txBox="1"/>
          <p:nvPr/>
        </p:nvSpPr>
        <p:spPr>
          <a:xfrm>
            <a:off x="2755320" y="2080401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2</a:t>
            </a:r>
          </a:p>
        </p:txBody>
      </p:sp>
      <p:sp>
        <p:nvSpPr>
          <p:cNvPr id="95" name="4">
            <a:extLst>
              <a:ext uri="{FF2B5EF4-FFF2-40B4-BE49-F238E27FC236}">
                <a16:creationId xmlns:a16="http://schemas.microsoft.com/office/drawing/2014/main" xmlns="" id="{B9943D01-4402-0543-BA01-BFD64E629C19}"/>
              </a:ext>
            </a:extLst>
          </p:cNvPr>
          <p:cNvSpPr txBox="1"/>
          <p:nvPr/>
        </p:nvSpPr>
        <p:spPr>
          <a:xfrm>
            <a:off x="3331583" y="17263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4</a:t>
            </a:r>
          </a:p>
        </p:txBody>
      </p:sp>
      <p:sp>
        <p:nvSpPr>
          <p:cNvPr id="96" name="5">
            <a:extLst>
              <a:ext uri="{FF2B5EF4-FFF2-40B4-BE49-F238E27FC236}">
                <a16:creationId xmlns:a16="http://schemas.microsoft.com/office/drawing/2014/main" xmlns="" id="{E5761E0A-7AFF-6740-B84A-5DD5819D50B8}"/>
              </a:ext>
            </a:extLst>
          </p:cNvPr>
          <p:cNvSpPr txBox="1"/>
          <p:nvPr/>
        </p:nvSpPr>
        <p:spPr>
          <a:xfrm>
            <a:off x="3331583" y="15104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5</a:t>
            </a:r>
          </a:p>
        </p:txBody>
      </p:sp>
      <p:sp>
        <p:nvSpPr>
          <p:cNvPr id="97" name="6">
            <a:extLst>
              <a:ext uri="{FF2B5EF4-FFF2-40B4-BE49-F238E27FC236}">
                <a16:creationId xmlns:a16="http://schemas.microsoft.com/office/drawing/2014/main" xmlns="" id="{798EAD87-06AC-BB43-AA6B-2F32ACFA15C8}"/>
              </a:ext>
            </a:extLst>
          </p:cNvPr>
          <p:cNvSpPr txBox="1"/>
          <p:nvPr/>
        </p:nvSpPr>
        <p:spPr>
          <a:xfrm>
            <a:off x="3360158" y="127553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6</a:t>
            </a:r>
          </a:p>
        </p:txBody>
      </p:sp>
      <p:sp>
        <p:nvSpPr>
          <p:cNvPr id="98" name="7">
            <a:extLst>
              <a:ext uri="{FF2B5EF4-FFF2-40B4-BE49-F238E27FC236}">
                <a16:creationId xmlns:a16="http://schemas.microsoft.com/office/drawing/2014/main" xmlns="" id="{5F23A9C6-C59D-A149-B803-A32D56711E95}"/>
              </a:ext>
            </a:extLst>
          </p:cNvPr>
          <p:cNvSpPr txBox="1"/>
          <p:nvPr/>
        </p:nvSpPr>
        <p:spPr>
          <a:xfrm>
            <a:off x="3576058" y="1050113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7</a:t>
            </a:r>
          </a:p>
        </p:txBody>
      </p:sp>
      <p:sp>
        <p:nvSpPr>
          <p:cNvPr id="99" name="8">
            <a:extLst>
              <a:ext uri="{FF2B5EF4-FFF2-40B4-BE49-F238E27FC236}">
                <a16:creationId xmlns:a16="http://schemas.microsoft.com/office/drawing/2014/main" xmlns="" id="{EDF28CF3-F344-1343-8602-72333FEF8F17}"/>
              </a:ext>
            </a:extLst>
          </p:cNvPr>
          <p:cNvSpPr txBox="1"/>
          <p:nvPr/>
        </p:nvSpPr>
        <p:spPr>
          <a:xfrm>
            <a:off x="3576058" y="853263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8</a:t>
            </a:r>
          </a:p>
        </p:txBody>
      </p:sp>
      <p:sp>
        <p:nvSpPr>
          <p:cNvPr id="100" name="6">
            <a:extLst>
              <a:ext uri="{FF2B5EF4-FFF2-40B4-BE49-F238E27FC236}">
                <a16:creationId xmlns:a16="http://schemas.microsoft.com/office/drawing/2014/main" xmlns="" id="{9B82CED2-5516-AC41-891C-1463A69ED9B0}"/>
              </a:ext>
            </a:extLst>
          </p:cNvPr>
          <p:cNvSpPr txBox="1"/>
          <p:nvPr/>
        </p:nvSpPr>
        <p:spPr>
          <a:xfrm>
            <a:off x="4268208" y="23740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6</a:t>
            </a:r>
          </a:p>
        </p:txBody>
      </p:sp>
      <p:sp>
        <p:nvSpPr>
          <p:cNvPr id="101" name="8">
            <a:extLst>
              <a:ext uri="{FF2B5EF4-FFF2-40B4-BE49-F238E27FC236}">
                <a16:creationId xmlns:a16="http://schemas.microsoft.com/office/drawing/2014/main" xmlns="" id="{FD3F1C29-FDAE-1441-A116-B0FA207287F7}"/>
              </a:ext>
            </a:extLst>
          </p:cNvPr>
          <p:cNvSpPr txBox="1"/>
          <p:nvPr/>
        </p:nvSpPr>
        <p:spPr>
          <a:xfrm>
            <a:off x="4700008" y="21581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8</a:t>
            </a:r>
          </a:p>
        </p:txBody>
      </p:sp>
      <p:sp>
        <p:nvSpPr>
          <p:cNvPr id="102" name="9">
            <a:extLst>
              <a:ext uri="{FF2B5EF4-FFF2-40B4-BE49-F238E27FC236}">
                <a16:creationId xmlns:a16="http://schemas.microsoft.com/office/drawing/2014/main" xmlns="" id="{1D7ACA67-68BE-9E44-826A-D22A59C95C7C}"/>
              </a:ext>
            </a:extLst>
          </p:cNvPr>
          <p:cNvSpPr txBox="1"/>
          <p:nvPr/>
        </p:nvSpPr>
        <p:spPr>
          <a:xfrm>
            <a:off x="4196770" y="608788"/>
            <a:ext cx="169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9</a:t>
            </a:r>
          </a:p>
        </p:txBody>
      </p:sp>
      <p:sp>
        <p:nvSpPr>
          <p:cNvPr id="103" name="10">
            <a:extLst>
              <a:ext uri="{FF2B5EF4-FFF2-40B4-BE49-F238E27FC236}">
                <a16:creationId xmlns:a16="http://schemas.microsoft.com/office/drawing/2014/main" xmlns="" id="{62710A3B-9B50-2B4F-87CD-DC563F56426A}"/>
              </a:ext>
            </a:extLst>
          </p:cNvPr>
          <p:cNvSpPr txBox="1"/>
          <p:nvPr/>
        </p:nvSpPr>
        <p:spPr>
          <a:xfrm>
            <a:off x="5060370" y="1889901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10</a:t>
            </a:r>
          </a:p>
        </p:txBody>
      </p:sp>
      <p:sp>
        <p:nvSpPr>
          <p:cNvPr id="104" name="12">
            <a:extLst>
              <a:ext uri="{FF2B5EF4-FFF2-40B4-BE49-F238E27FC236}">
                <a16:creationId xmlns:a16="http://schemas.microsoft.com/office/drawing/2014/main" xmlns="" id="{16784B55-3952-C640-9AB8-4BEC0F96C92E}"/>
              </a:ext>
            </a:extLst>
          </p:cNvPr>
          <p:cNvSpPr txBox="1"/>
          <p:nvPr/>
        </p:nvSpPr>
        <p:spPr>
          <a:xfrm>
            <a:off x="5492170" y="172638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12</a:t>
            </a:r>
          </a:p>
        </p:txBody>
      </p:sp>
      <p:sp>
        <p:nvSpPr>
          <p:cNvPr id="105" name="14">
            <a:extLst>
              <a:ext uri="{FF2B5EF4-FFF2-40B4-BE49-F238E27FC236}">
                <a16:creationId xmlns:a16="http://schemas.microsoft.com/office/drawing/2014/main" xmlns="" id="{C0AEA844-867C-1146-AE9B-30CC7AB0F777}"/>
              </a:ext>
            </a:extLst>
          </p:cNvPr>
          <p:cNvSpPr txBox="1"/>
          <p:nvPr/>
        </p:nvSpPr>
        <p:spPr>
          <a:xfrm>
            <a:off x="5923970" y="172003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14</a:t>
            </a:r>
          </a:p>
        </p:txBody>
      </p:sp>
      <p:sp>
        <p:nvSpPr>
          <p:cNvPr id="106" name="16">
            <a:extLst>
              <a:ext uri="{FF2B5EF4-FFF2-40B4-BE49-F238E27FC236}">
                <a16:creationId xmlns:a16="http://schemas.microsoft.com/office/drawing/2014/main" xmlns="" id="{C47DB56A-340A-7A47-B2C9-6DC26F0C8234}"/>
              </a:ext>
            </a:extLst>
          </p:cNvPr>
          <p:cNvSpPr txBox="1"/>
          <p:nvPr/>
        </p:nvSpPr>
        <p:spPr>
          <a:xfrm>
            <a:off x="6365295" y="1481913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16</a:t>
            </a:r>
          </a:p>
        </p:txBody>
      </p:sp>
      <p:sp>
        <p:nvSpPr>
          <p:cNvPr id="107" name="Quadrado">
            <a:extLst>
              <a:ext uri="{FF2B5EF4-FFF2-40B4-BE49-F238E27FC236}">
                <a16:creationId xmlns:a16="http://schemas.microsoft.com/office/drawing/2014/main" xmlns="" id="{DD775BC0-F96B-E847-8AE0-4A8CF060D0DF}"/>
              </a:ext>
            </a:extLst>
          </p:cNvPr>
          <p:cNvSpPr/>
          <p:nvPr/>
        </p:nvSpPr>
        <p:spPr>
          <a:xfrm>
            <a:off x="4700007" y="194228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08" name="Quadrado">
            <a:extLst>
              <a:ext uri="{FF2B5EF4-FFF2-40B4-BE49-F238E27FC236}">
                <a16:creationId xmlns:a16="http://schemas.microsoft.com/office/drawing/2014/main" xmlns="" id="{0D922B3E-874D-C349-A33C-211C4C672C10}"/>
              </a:ext>
            </a:extLst>
          </p:cNvPr>
          <p:cNvSpPr/>
          <p:nvPr/>
        </p:nvSpPr>
        <p:spPr>
          <a:xfrm>
            <a:off x="4700007" y="6468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09" name="Quadrado">
            <a:extLst>
              <a:ext uri="{FF2B5EF4-FFF2-40B4-BE49-F238E27FC236}">
                <a16:creationId xmlns:a16="http://schemas.microsoft.com/office/drawing/2014/main" xmlns="" id="{B0FBD7F0-2E64-2E49-BA8C-A34516E0B7AC}"/>
              </a:ext>
            </a:extLst>
          </p:cNvPr>
          <p:cNvSpPr/>
          <p:nvPr/>
        </p:nvSpPr>
        <p:spPr>
          <a:xfrm>
            <a:off x="4915907" y="6468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0" name="Quadrado">
            <a:extLst>
              <a:ext uri="{FF2B5EF4-FFF2-40B4-BE49-F238E27FC236}">
                <a16:creationId xmlns:a16="http://schemas.microsoft.com/office/drawing/2014/main" xmlns="" id="{09A93355-924E-F84C-AAFF-8C702EA9CAC2}"/>
              </a:ext>
            </a:extLst>
          </p:cNvPr>
          <p:cNvSpPr/>
          <p:nvPr/>
        </p:nvSpPr>
        <p:spPr>
          <a:xfrm>
            <a:off x="5131807" y="6468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1" name="Quadrado">
            <a:extLst>
              <a:ext uri="{FF2B5EF4-FFF2-40B4-BE49-F238E27FC236}">
                <a16:creationId xmlns:a16="http://schemas.microsoft.com/office/drawing/2014/main" xmlns="" id="{9AF0E1F3-77F8-9040-AD7E-F08E4464C04D}"/>
              </a:ext>
            </a:extLst>
          </p:cNvPr>
          <p:cNvSpPr/>
          <p:nvPr/>
        </p:nvSpPr>
        <p:spPr>
          <a:xfrm>
            <a:off x="53477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2" name="Quadrado">
            <a:extLst>
              <a:ext uri="{FF2B5EF4-FFF2-40B4-BE49-F238E27FC236}">
                <a16:creationId xmlns:a16="http://schemas.microsoft.com/office/drawing/2014/main" xmlns="" id="{304A31B6-0922-9B49-AE73-982DBD1C92D7}"/>
              </a:ext>
            </a:extLst>
          </p:cNvPr>
          <p:cNvSpPr/>
          <p:nvPr/>
        </p:nvSpPr>
        <p:spPr>
          <a:xfrm>
            <a:off x="55636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3" name="Quadrado">
            <a:extLst>
              <a:ext uri="{FF2B5EF4-FFF2-40B4-BE49-F238E27FC236}">
                <a16:creationId xmlns:a16="http://schemas.microsoft.com/office/drawing/2014/main" xmlns="" id="{0B31033E-4747-EB43-AD2E-78D8ABE460E0}"/>
              </a:ext>
            </a:extLst>
          </p:cNvPr>
          <p:cNvSpPr/>
          <p:nvPr/>
        </p:nvSpPr>
        <p:spPr>
          <a:xfrm>
            <a:off x="57795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4" name="Quadrado">
            <a:extLst>
              <a:ext uri="{FF2B5EF4-FFF2-40B4-BE49-F238E27FC236}">
                <a16:creationId xmlns:a16="http://schemas.microsoft.com/office/drawing/2014/main" xmlns="" id="{A17DC239-32DC-4A41-85C4-96621A9701E2}"/>
              </a:ext>
            </a:extLst>
          </p:cNvPr>
          <p:cNvSpPr/>
          <p:nvPr/>
        </p:nvSpPr>
        <p:spPr>
          <a:xfrm>
            <a:off x="59954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5" name="Quadrado">
            <a:extLst>
              <a:ext uri="{FF2B5EF4-FFF2-40B4-BE49-F238E27FC236}">
                <a16:creationId xmlns:a16="http://schemas.microsoft.com/office/drawing/2014/main" xmlns="" id="{9861EEC3-E302-B44B-9415-E14B756B7D66}"/>
              </a:ext>
            </a:extLst>
          </p:cNvPr>
          <p:cNvSpPr/>
          <p:nvPr/>
        </p:nvSpPr>
        <p:spPr>
          <a:xfrm>
            <a:off x="62113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6" name="Quadrado">
            <a:extLst>
              <a:ext uri="{FF2B5EF4-FFF2-40B4-BE49-F238E27FC236}">
                <a16:creationId xmlns:a16="http://schemas.microsoft.com/office/drawing/2014/main" xmlns="" id="{CB3684C0-CEB9-F64A-B25D-991BA601D94F}"/>
              </a:ext>
            </a:extLst>
          </p:cNvPr>
          <p:cNvSpPr/>
          <p:nvPr/>
        </p:nvSpPr>
        <p:spPr>
          <a:xfrm>
            <a:off x="642720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7" name="Quadrado">
            <a:extLst>
              <a:ext uri="{FF2B5EF4-FFF2-40B4-BE49-F238E27FC236}">
                <a16:creationId xmlns:a16="http://schemas.microsoft.com/office/drawing/2014/main" xmlns="" id="{CD28DB40-18B9-FB4E-9AED-2E645AC1C03E}"/>
              </a:ext>
            </a:extLst>
          </p:cNvPr>
          <p:cNvSpPr/>
          <p:nvPr/>
        </p:nvSpPr>
        <p:spPr>
          <a:xfrm>
            <a:off x="6644695" y="6468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8" name="Quadrado">
            <a:extLst>
              <a:ext uri="{FF2B5EF4-FFF2-40B4-BE49-F238E27FC236}">
                <a16:creationId xmlns:a16="http://schemas.microsoft.com/office/drawing/2014/main" xmlns="" id="{AC1E332B-1368-6141-9568-8A65C067ECCF}"/>
              </a:ext>
            </a:extLst>
          </p:cNvPr>
          <p:cNvSpPr/>
          <p:nvPr/>
        </p:nvSpPr>
        <p:spPr>
          <a:xfrm>
            <a:off x="6860595" y="6468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19" name="Quadrado">
            <a:extLst>
              <a:ext uri="{FF2B5EF4-FFF2-40B4-BE49-F238E27FC236}">
                <a16:creationId xmlns:a16="http://schemas.microsoft.com/office/drawing/2014/main" xmlns="" id="{4B961887-584C-6648-A6D4-CAB76F0AAE26}"/>
              </a:ext>
            </a:extLst>
          </p:cNvPr>
          <p:cNvSpPr/>
          <p:nvPr/>
        </p:nvSpPr>
        <p:spPr>
          <a:xfrm>
            <a:off x="7292395" y="64688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20" name="Quadrado">
            <a:extLst>
              <a:ext uri="{FF2B5EF4-FFF2-40B4-BE49-F238E27FC236}">
                <a16:creationId xmlns:a16="http://schemas.microsoft.com/office/drawing/2014/main" xmlns="" id="{12560295-D50D-EE4E-8A16-6602E4CAF09C}"/>
              </a:ext>
            </a:extLst>
          </p:cNvPr>
          <p:cNvSpPr/>
          <p:nvPr/>
        </p:nvSpPr>
        <p:spPr>
          <a:xfrm>
            <a:off x="7724195" y="646888"/>
            <a:ext cx="215901" cy="215901"/>
          </a:xfrm>
          <a:prstGeom prst="rect">
            <a:avLst/>
          </a:prstGeom>
          <a:solidFill>
            <a:srgbClr val="969696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21" name="Linha">
            <a:extLst>
              <a:ext uri="{FF2B5EF4-FFF2-40B4-BE49-F238E27FC236}">
                <a16:creationId xmlns:a16="http://schemas.microsoft.com/office/drawing/2014/main" xmlns="" id="{8048F0A1-4A38-9148-BB24-EC707AA7D5D4}"/>
              </a:ext>
            </a:extLst>
          </p:cNvPr>
          <p:cNvSpPr/>
          <p:nvPr/>
        </p:nvSpPr>
        <p:spPr>
          <a:xfrm>
            <a:off x="2918833" y="3094813"/>
            <a:ext cx="1655763" cy="1"/>
          </a:xfrm>
          <a:prstGeom prst="line">
            <a:avLst/>
          </a:prstGeom>
          <a:ln w="317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22" name="neutron number">
            <a:extLst>
              <a:ext uri="{FF2B5EF4-FFF2-40B4-BE49-F238E27FC236}">
                <a16:creationId xmlns:a16="http://schemas.microsoft.com/office/drawing/2014/main" xmlns="" id="{8F7D2475-4E14-BD4D-9BAC-EC1FE1C1DDE5}"/>
              </a:ext>
            </a:extLst>
          </p:cNvPr>
          <p:cNvSpPr txBox="1"/>
          <p:nvPr/>
        </p:nvSpPr>
        <p:spPr>
          <a:xfrm>
            <a:off x="2755319" y="3088462"/>
            <a:ext cx="15991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400"/>
              </a:spcBef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neutron number</a:t>
            </a:r>
          </a:p>
        </p:txBody>
      </p:sp>
      <p:sp>
        <p:nvSpPr>
          <p:cNvPr id="123" name="proton number">
            <a:extLst>
              <a:ext uri="{FF2B5EF4-FFF2-40B4-BE49-F238E27FC236}">
                <a16:creationId xmlns:a16="http://schemas.microsoft.com/office/drawing/2014/main" xmlns="" id="{E5CC6F30-4A91-F740-A9FF-5DD21D8F96E3}"/>
              </a:ext>
            </a:extLst>
          </p:cNvPr>
          <p:cNvSpPr txBox="1"/>
          <p:nvPr/>
        </p:nvSpPr>
        <p:spPr>
          <a:xfrm rot="16200000">
            <a:off x="1335478" y="1886614"/>
            <a:ext cx="14885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400"/>
              </a:spcBef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proton number</a:t>
            </a:r>
          </a:p>
        </p:txBody>
      </p:sp>
      <p:sp>
        <p:nvSpPr>
          <p:cNvPr id="124" name="Linha">
            <a:extLst>
              <a:ext uri="{FF2B5EF4-FFF2-40B4-BE49-F238E27FC236}">
                <a16:creationId xmlns:a16="http://schemas.microsoft.com/office/drawing/2014/main" xmlns="" id="{6CE05702-43B0-1E4E-B9A4-6B419205B6C5}"/>
              </a:ext>
            </a:extLst>
          </p:cNvPr>
          <p:cNvSpPr/>
          <p:nvPr/>
        </p:nvSpPr>
        <p:spPr>
          <a:xfrm flipV="1">
            <a:off x="2263195" y="1264425"/>
            <a:ext cx="1" cy="1512888"/>
          </a:xfrm>
          <a:prstGeom prst="line">
            <a:avLst/>
          </a:prstGeom>
          <a:ln w="317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25" name="18">
            <a:extLst>
              <a:ext uri="{FF2B5EF4-FFF2-40B4-BE49-F238E27FC236}">
                <a16:creationId xmlns:a16="http://schemas.microsoft.com/office/drawing/2014/main" xmlns="" id="{4C0A3539-5962-6545-A6EC-C0549C2EC1A7}"/>
              </a:ext>
            </a:extLst>
          </p:cNvPr>
          <p:cNvSpPr txBox="1"/>
          <p:nvPr/>
        </p:nvSpPr>
        <p:spPr>
          <a:xfrm>
            <a:off x="6895364" y="86278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algn="r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18</a:t>
            </a:r>
          </a:p>
        </p:txBody>
      </p:sp>
      <p:sp>
        <p:nvSpPr>
          <p:cNvPr id="126" name="20">
            <a:extLst>
              <a:ext uri="{FF2B5EF4-FFF2-40B4-BE49-F238E27FC236}">
                <a16:creationId xmlns:a16="http://schemas.microsoft.com/office/drawing/2014/main" xmlns="" id="{35279DD9-0B9C-A84D-BE4B-B479EA939F29}"/>
              </a:ext>
            </a:extLst>
          </p:cNvPr>
          <p:cNvSpPr txBox="1"/>
          <p:nvPr/>
        </p:nvSpPr>
        <p:spPr>
          <a:xfrm>
            <a:off x="7327164" y="86278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algn="r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20</a:t>
            </a:r>
          </a:p>
        </p:txBody>
      </p:sp>
      <p:sp>
        <p:nvSpPr>
          <p:cNvPr id="127" name="22">
            <a:extLst>
              <a:ext uri="{FF2B5EF4-FFF2-40B4-BE49-F238E27FC236}">
                <a16:creationId xmlns:a16="http://schemas.microsoft.com/office/drawing/2014/main" xmlns="" id="{3442D672-CEAE-C24A-8663-52402A301353}"/>
              </a:ext>
            </a:extLst>
          </p:cNvPr>
          <p:cNvSpPr txBox="1"/>
          <p:nvPr/>
        </p:nvSpPr>
        <p:spPr>
          <a:xfrm>
            <a:off x="7758964" y="86278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algn="r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22</a:t>
            </a:r>
          </a:p>
        </p:txBody>
      </p:sp>
      <p:grpSp>
        <p:nvGrpSpPr>
          <p:cNvPr id="128" name="Grupo">
            <a:extLst>
              <a:ext uri="{FF2B5EF4-FFF2-40B4-BE49-F238E27FC236}">
                <a16:creationId xmlns:a16="http://schemas.microsoft.com/office/drawing/2014/main" xmlns="" id="{0389D02F-AFC7-0C43-9BBF-52F9855A49E4}"/>
              </a:ext>
            </a:extLst>
          </p:cNvPr>
          <p:cNvGrpSpPr/>
          <p:nvPr/>
        </p:nvGrpSpPr>
        <p:grpSpPr>
          <a:xfrm>
            <a:off x="4709533" y="1977212"/>
            <a:ext cx="187325" cy="160338"/>
            <a:chOff x="0" y="0"/>
            <a:chExt cx="187325" cy="160337"/>
          </a:xfrm>
        </p:grpSpPr>
        <p:sp>
          <p:nvSpPr>
            <p:cNvPr id="129" name="Círculo">
              <a:extLst>
                <a:ext uri="{FF2B5EF4-FFF2-40B4-BE49-F238E27FC236}">
                  <a16:creationId xmlns:a16="http://schemas.microsoft.com/office/drawing/2014/main" xmlns="" id="{6798496D-526F-FA45-8954-EF1CA13A7FC7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0" name="Círculo">
              <a:extLst>
                <a:ext uri="{FF2B5EF4-FFF2-40B4-BE49-F238E27FC236}">
                  <a16:creationId xmlns:a16="http://schemas.microsoft.com/office/drawing/2014/main" xmlns="" id="{E876A83D-E82A-5C43-A911-BA2EBC744D72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1" name="Círculo">
              <a:extLst>
                <a:ext uri="{FF2B5EF4-FFF2-40B4-BE49-F238E27FC236}">
                  <a16:creationId xmlns:a16="http://schemas.microsoft.com/office/drawing/2014/main" xmlns="" id="{AB1F6904-2B44-8344-AA4C-5E314C4CB0B3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grpSp>
        <p:nvGrpSpPr>
          <p:cNvPr id="132" name="Grupo">
            <a:extLst>
              <a:ext uri="{FF2B5EF4-FFF2-40B4-BE49-F238E27FC236}">
                <a16:creationId xmlns:a16="http://schemas.microsoft.com/office/drawing/2014/main" xmlns="" id="{A15AE3B7-F604-7A4F-B8D0-6D8D5F992E7A}"/>
              </a:ext>
            </a:extLst>
          </p:cNvPr>
          <p:cNvGrpSpPr/>
          <p:nvPr/>
        </p:nvGrpSpPr>
        <p:grpSpPr>
          <a:xfrm>
            <a:off x="5141333" y="1761312"/>
            <a:ext cx="187325" cy="160338"/>
            <a:chOff x="0" y="0"/>
            <a:chExt cx="187325" cy="160337"/>
          </a:xfrm>
        </p:grpSpPr>
        <p:sp>
          <p:nvSpPr>
            <p:cNvPr id="133" name="Círculo">
              <a:extLst>
                <a:ext uri="{FF2B5EF4-FFF2-40B4-BE49-F238E27FC236}">
                  <a16:creationId xmlns:a16="http://schemas.microsoft.com/office/drawing/2014/main" xmlns="" id="{1C02F82C-2BBA-634C-8DE1-6799054005A6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4" name="Círculo">
              <a:extLst>
                <a:ext uri="{FF2B5EF4-FFF2-40B4-BE49-F238E27FC236}">
                  <a16:creationId xmlns:a16="http://schemas.microsoft.com/office/drawing/2014/main" xmlns="" id="{E9B51BC6-34B6-7546-A91A-26C6D7DEF9AD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5" name="Círculo">
              <a:extLst>
                <a:ext uri="{FF2B5EF4-FFF2-40B4-BE49-F238E27FC236}">
                  <a16:creationId xmlns:a16="http://schemas.microsoft.com/office/drawing/2014/main" xmlns="" id="{B265A694-07C5-F043-A274-7FDA92FF016A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grpSp>
        <p:nvGrpSpPr>
          <p:cNvPr id="136" name="Grupo">
            <a:extLst>
              <a:ext uri="{FF2B5EF4-FFF2-40B4-BE49-F238E27FC236}">
                <a16:creationId xmlns:a16="http://schemas.microsoft.com/office/drawing/2014/main" xmlns="" id="{8359DABE-08F2-4841-A957-7C97410A8C54}"/>
              </a:ext>
            </a:extLst>
          </p:cNvPr>
          <p:cNvGrpSpPr/>
          <p:nvPr/>
        </p:nvGrpSpPr>
        <p:grpSpPr>
          <a:xfrm>
            <a:off x="5573133" y="1535887"/>
            <a:ext cx="187325" cy="160338"/>
            <a:chOff x="0" y="0"/>
            <a:chExt cx="187325" cy="160337"/>
          </a:xfrm>
        </p:grpSpPr>
        <p:sp>
          <p:nvSpPr>
            <p:cNvPr id="137" name="Círculo">
              <a:extLst>
                <a:ext uri="{FF2B5EF4-FFF2-40B4-BE49-F238E27FC236}">
                  <a16:creationId xmlns:a16="http://schemas.microsoft.com/office/drawing/2014/main" xmlns="" id="{CD839F6C-1476-F342-BB99-C4D792AFA54B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8" name="Círculo">
              <a:extLst>
                <a:ext uri="{FF2B5EF4-FFF2-40B4-BE49-F238E27FC236}">
                  <a16:creationId xmlns:a16="http://schemas.microsoft.com/office/drawing/2014/main" xmlns="" id="{298AD083-FBA2-1C44-A420-852096377691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39" name="Círculo">
              <a:extLst>
                <a:ext uri="{FF2B5EF4-FFF2-40B4-BE49-F238E27FC236}">
                  <a16:creationId xmlns:a16="http://schemas.microsoft.com/office/drawing/2014/main" xmlns="" id="{167D14A8-3C0B-4E49-82A7-43D938A21C9D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sp>
        <p:nvSpPr>
          <p:cNvPr id="140" name="Quadrado">
            <a:extLst>
              <a:ext uri="{FF2B5EF4-FFF2-40B4-BE49-F238E27FC236}">
                <a16:creationId xmlns:a16="http://schemas.microsoft.com/office/drawing/2014/main" xmlns="" id="{597C5507-DA24-A24E-8F20-A312BC2DA556}"/>
              </a:ext>
            </a:extLst>
          </p:cNvPr>
          <p:cNvSpPr/>
          <p:nvPr/>
        </p:nvSpPr>
        <p:spPr>
          <a:xfrm>
            <a:off x="4484107" y="430988"/>
            <a:ext cx="215900" cy="215901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1" name="Quadrado">
            <a:extLst>
              <a:ext uri="{FF2B5EF4-FFF2-40B4-BE49-F238E27FC236}">
                <a16:creationId xmlns:a16="http://schemas.microsoft.com/office/drawing/2014/main" xmlns="" id="{20D2099C-1001-A84B-B3AA-73D137E9F09C}"/>
              </a:ext>
            </a:extLst>
          </p:cNvPr>
          <p:cNvSpPr/>
          <p:nvPr/>
        </p:nvSpPr>
        <p:spPr>
          <a:xfrm>
            <a:off x="6712957" y="-341122"/>
            <a:ext cx="1227139" cy="556210"/>
          </a:xfrm>
          <a:prstGeom prst="rect">
            <a:avLst/>
          </a:prstGeom>
          <a:ln w="31750">
            <a:noFill/>
          </a:ln>
        </p:spPr>
        <p:txBody>
          <a:bodyPr lIns="45719" rIns="45719" anchor="ctr"/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endParaRPr lang="pt-BR" sz="900" kern="0" baseline="-25000" dirty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2" name="Quadrado">
            <a:extLst>
              <a:ext uri="{FF2B5EF4-FFF2-40B4-BE49-F238E27FC236}">
                <a16:creationId xmlns:a16="http://schemas.microsoft.com/office/drawing/2014/main" xmlns="" id="{BEF65123-2F47-5F46-848D-7DE1759C6543}"/>
              </a:ext>
            </a:extLst>
          </p:cNvPr>
          <p:cNvSpPr/>
          <p:nvPr/>
        </p:nvSpPr>
        <p:spPr>
          <a:xfrm>
            <a:off x="4915907" y="43098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3" name="Quadrado">
            <a:extLst>
              <a:ext uri="{FF2B5EF4-FFF2-40B4-BE49-F238E27FC236}">
                <a16:creationId xmlns:a16="http://schemas.microsoft.com/office/drawing/2014/main" xmlns="" id="{04363644-3ED7-6C45-9066-3BDFFC249C51}"/>
              </a:ext>
            </a:extLst>
          </p:cNvPr>
          <p:cNvSpPr/>
          <p:nvPr/>
        </p:nvSpPr>
        <p:spPr>
          <a:xfrm>
            <a:off x="5131807" y="4309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4" name="Quadrado">
            <a:extLst>
              <a:ext uri="{FF2B5EF4-FFF2-40B4-BE49-F238E27FC236}">
                <a16:creationId xmlns:a16="http://schemas.microsoft.com/office/drawing/2014/main" xmlns="" id="{5E58C3EA-05DE-094E-956D-0277BB6D6F8F}"/>
              </a:ext>
            </a:extLst>
          </p:cNvPr>
          <p:cNvSpPr/>
          <p:nvPr/>
        </p:nvSpPr>
        <p:spPr>
          <a:xfrm>
            <a:off x="5347707" y="4309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5" name="Quadrado">
            <a:extLst>
              <a:ext uri="{FF2B5EF4-FFF2-40B4-BE49-F238E27FC236}">
                <a16:creationId xmlns:a16="http://schemas.microsoft.com/office/drawing/2014/main" xmlns="" id="{D6229353-5EAD-A749-A28F-BD9F63DD39CE}"/>
              </a:ext>
            </a:extLst>
          </p:cNvPr>
          <p:cNvSpPr/>
          <p:nvPr/>
        </p:nvSpPr>
        <p:spPr>
          <a:xfrm>
            <a:off x="5563607" y="430988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6" name="Quadrado">
            <a:extLst>
              <a:ext uri="{FF2B5EF4-FFF2-40B4-BE49-F238E27FC236}">
                <a16:creationId xmlns:a16="http://schemas.microsoft.com/office/drawing/2014/main" xmlns="" id="{7D3E5C31-B6BA-3843-BA7C-73BD82FF1130}"/>
              </a:ext>
            </a:extLst>
          </p:cNvPr>
          <p:cNvSpPr/>
          <p:nvPr/>
        </p:nvSpPr>
        <p:spPr>
          <a:xfrm>
            <a:off x="5779507" y="4309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7" name="Quadrado">
            <a:extLst>
              <a:ext uri="{FF2B5EF4-FFF2-40B4-BE49-F238E27FC236}">
                <a16:creationId xmlns:a16="http://schemas.microsoft.com/office/drawing/2014/main" xmlns="" id="{545D2B53-1752-404E-AE50-D12BE935C404}"/>
              </a:ext>
            </a:extLst>
          </p:cNvPr>
          <p:cNvSpPr/>
          <p:nvPr/>
        </p:nvSpPr>
        <p:spPr>
          <a:xfrm>
            <a:off x="5995407" y="4309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8" name="Quadrado">
            <a:extLst>
              <a:ext uri="{FF2B5EF4-FFF2-40B4-BE49-F238E27FC236}">
                <a16:creationId xmlns:a16="http://schemas.microsoft.com/office/drawing/2014/main" xmlns="" id="{26D41C56-9EC5-3D42-8264-9629637D262D}"/>
              </a:ext>
            </a:extLst>
          </p:cNvPr>
          <p:cNvSpPr/>
          <p:nvPr/>
        </p:nvSpPr>
        <p:spPr>
          <a:xfrm>
            <a:off x="6211307" y="4309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49" name="Quadrado">
            <a:extLst>
              <a:ext uri="{FF2B5EF4-FFF2-40B4-BE49-F238E27FC236}">
                <a16:creationId xmlns:a16="http://schemas.microsoft.com/office/drawing/2014/main" xmlns="" id="{9A55BA6B-F14C-F840-948D-F49510C4BF4B}"/>
              </a:ext>
            </a:extLst>
          </p:cNvPr>
          <p:cNvSpPr/>
          <p:nvPr/>
        </p:nvSpPr>
        <p:spPr>
          <a:xfrm>
            <a:off x="6428795" y="424638"/>
            <a:ext cx="215901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50" name="10">
            <a:extLst>
              <a:ext uri="{FF2B5EF4-FFF2-40B4-BE49-F238E27FC236}">
                <a16:creationId xmlns:a16="http://schemas.microsoft.com/office/drawing/2014/main" xmlns="" id="{8CFB4450-EA13-8741-958F-F2152CE50736}"/>
              </a:ext>
            </a:extLst>
          </p:cNvPr>
          <p:cNvSpPr txBox="1"/>
          <p:nvPr/>
        </p:nvSpPr>
        <p:spPr>
          <a:xfrm>
            <a:off x="4123745" y="405588"/>
            <a:ext cx="24621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12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10</a:t>
            </a:r>
          </a:p>
        </p:txBody>
      </p:sp>
      <p:grpSp>
        <p:nvGrpSpPr>
          <p:cNvPr id="151" name="Grupo">
            <a:extLst>
              <a:ext uri="{FF2B5EF4-FFF2-40B4-BE49-F238E27FC236}">
                <a16:creationId xmlns:a16="http://schemas.microsoft.com/office/drawing/2014/main" xmlns="" id="{502388A0-8872-1842-A527-B825B71586BF}"/>
              </a:ext>
            </a:extLst>
          </p:cNvPr>
          <p:cNvGrpSpPr/>
          <p:nvPr/>
        </p:nvGrpSpPr>
        <p:grpSpPr>
          <a:xfrm>
            <a:off x="6447844" y="1329512"/>
            <a:ext cx="187326" cy="160338"/>
            <a:chOff x="0" y="0"/>
            <a:chExt cx="187325" cy="160337"/>
          </a:xfrm>
        </p:grpSpPr>
        <p:sp>
          <p:nvSpPr>
            <p:cNvPr id="152" name="Círculo">
              <a:extLst>
                <a:ext uri="{FF2B5EF4-FFF2-40B4-BE49-F238E27FC236}">
                  <a16:creationId xmlns:a16="http://schemas.microsoft.com/office/drawing/2014/main" xmlns="" id="{51A738E0-DDF1-F443-981A-88310E519FDF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solidFill>
              <a:srgbClr val="777777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53" name="Círculo">
              <a:extLst>
                <a:ext uri="{FF2B5EF4-FFF2-40B4-BE49-F238E27FC236}">
                  <a16:creationId xmlns:a16="http://schemas.microsoft.com/office/drawing/2014/main" xmlns="" id="{A957DB5F-3022-A248-B3B9-4CAFD6B170B9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solidFill>
              <a:srgbClr val="777777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54" name="Círculo">
              <a:extLst>
                <a:ext uri="{FF2B5EF4-FFF2-40B4-BE49-F238E27FC236}">
                  <a16:creationId xmlns:a16="http://schemas.microsoft.com/office/drawing/2014/main" xmlns="" id="{26DD3A37-4269-1D42-AC90-342FC1636736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solidFill>
              <a:srgbClr val="777777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grpSp>
        <p:nvGrpSpPr>
          <p:cNvPr id="155" name="Grupo">
            <a:extLst>
              <a:ext uri="{FF2B5EF4-FFF2-40B4-BE49-F238E27FC236}">
                <a16:creationId xmlns:a16="http://schemas.microsoft.com/office/drawing/2014/main" xmlns="" id="{A9BD2134-8AF6-4941-AE5D-D464B2CC3B4C}"/>
              </a:ext>
            </a:extLst>
          </p:cNvPr>
          <p:cNvGrpSpPr/>
          <p:nvPr/>
        </p:nvGrpSpPr>
        <p:grpSpPr>
          <a:xfrm>
            <a:off x="4493633" y="459562"/>
            <a:ext cx="187325" cy="160338"/>
            <a:chOff x="0" y="0"/>
            <a:chExt cx="187325" cy="160337"/>
          </a:xfrm>
        </p:grpSpPr>
        <p:sp>
          <p:nvSpPr>
            <p:cNvPr id="156" name="Círculo">
              <a:extLst>
                <a:ext uri="{FF2B5EF4-FFF2-40B4-BE49-F238E27FC236}">
                  <a16:creationId xmlns:a16="http://schemas.microsoft.com/office/drawing/2014/main" xmlns="" id="{6C74F8B5-FF11-A040-977C-756F6BB480B9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57" name="Círculo">
              <a:extLst>
                <a:ext uri="{FF2B5EF4-FFF2-40B4-BE49-F238E27FC236}">
                  <a16:creationId xmlns:a16="http://schemas.microsoft.com/office/drawing/2014/main" xmlns="" id="{36643F18-DF60-464F-A217-9FED27C1EB38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58" name="Círculo">
              <a:extLst>
                <a:ext uri="{FF2B5EF4-FFF2-40B4-BE49-F238E27FC236}">
                  <a16:creationId xmlns:a16="http://schemas.microsoft.com/office/drawing/2014/main" xmlns="" id="{BBF29CF0-7F8A-5C48-929C-4D731068BE7E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sp>
        <p:nvSpPr>
          <p:cNvPr id="159" name="Quadrado">
            <a:extLst>
              <a:ext uri="{FF2B5EF4-FFF2-40B4-BE49-F238E27FC236}">
                <a16:creationId xmlns:a16="http://schemas.microsoft.com/office/drawing/2014/main" xmlns="" id="{F1E4B915-C25F-C140-B2EF-17ADF3F7E827}"/>
              </a:ext>
            </a:extLst>
          </p:cNvPr>
          <p:cNvSpPr/>
          <p:nvPr/>
        </p:nvSpPr>
        <p:spPr>
          <a:xfrm>
            <a:off x="8516357" y="1005663"/>
            <a:ext cx="215900" cy="215901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60" name="Quadrado">
            <a:extLst>
              <a:ext uri="{FF2B5EF4-FFF2-40B4-BE49-F238E27FC236}">
                <a16:creationId xmlns:a16="http://schemas.microsoft.com/office/drawing/2014/main" xmlns="" id="{B9ECB5D2-3AFA-434C-B304-53E8EBD9EF60}"/>
              </a:ext>
            </a:extLst>
          </p:cNvPr>
          <p:cNvSpPr/>
          <p:nvPr/>
        </p:nvSpPr>
        <p:spPr>
          <a:xfrm>
            <a:off x="8516357" y="1364438"/>
            <a:ext cx="215900" cy="215901"/>
          </a:xfrm>
          <a:prstGeom prst="rect">
            <a:avLst/>
          </a:prstGeom>
          <a:solidFill>
            <a:srgbClr val="6699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61" name="Quadrado">
            <a:extLst>
              <a:ext uri="{FF2B5EF4-FFF2-40B4-BE49-F238E27FC236}">
                <a16:creationId xmlns:a16="http://schemas.microsoft.com/office/drawing/2014/main" xmlns="" id="{3235049E-7A5C-1E49-AADB-14EA213FDB45}"/>
              </a:ext>
            </a:extLst>
          </p:cNvPr>
          <p:cNvSpPr/>
          <p:nvPr/>
        </p:nvSpPr>
        <p:spPr>
          <a:xfrm>
            <a:off x="8516357" y="1797825"/>
            <a:ext cx="215900" cy="2159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62" name="stable">
            <a:extLst>
              <a:ext uri="{FF2B5EF4-FFF2-40B4-BE49-F238E27FC236}">
                <a16:creationId xmlns:a16="http://schemas.microsoft.com/office/drawing/2014/main" xmlns="" id="{0B56E6F1-9404-E741-A631-4581E1472F58}"/>
              </a:ext>
            </a:extLst>
          </p:cNvPr>
          <p:cNvSpPr txBox="1"/>
          <p:nvPr/>
        </p:nvSpPr>
        <p:spPr>
          <a:xfrm>
            <a:off x="8737020" y="956451"/>
            <a:ext cx="52674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stable</a:t>
            </a:r>
          </a:p>
        </p:txBody>
      </p:sp>
      <p:sp>
        <p:nvSpPr>
          <p:cNvPr id="163" name="neutron halo">
            <a:extLst>
              <a:ext uri="{FF2B5EF4-FFF2-40B4-BE49-F238E27FC236}">
                <a16:creationId xmlns:a16="http://schemas.microsoft.com/office/drawing/2014/main" xmlns="" id="{CF6D0ACE-AF69-4D43-A2CF-8543F8CB5A78}"/>
              </a:ext>
            </a:extLst>
          </p:cNvPr>
          <p:cNvSpPr txBox="1"/>
          <p:nvPr/>
        </p:nvSpPr>
        <p:spPr>
          <a:xfrm>
            <a:off x="8733845" y="1327926"/>
            <a:ext cx="102527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neutron halo</a:t>
            </a:r>
          </a:p>
        </p:txBody>
      </p:sp>
      <p:sp>
        <p:nvSpPr>
          <p:cNvPr id="164" name="proton halo">
            <a:extLst>
              <a:ext uri="{FF2B5EF4-FFF2-40B4-BE49-F238E27FC236}">
                <a16:creationId xmlns:a16="http://schemas.microsoft.com/office/drawing/2014/main" xmlns="" id="{29781821-E5BF-3741-9AAB-2B031C8DF9D1}"/>
              </a:ext>
            </a:extLst>
          </p:cNvPr>
          <p:cNvSpPr txBox="1"/>
          <p:nvPr/>
        </p:nvSpPr>
        <p:spPr>
          <a:xfrm>
            <a:off x="8732257" y="1718451"/>
            <a:ext cx="93711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proton halo</a:t>
            </a:r>
          </a:p>
        </p:txBody>
      </p:sp>
      <p:sp>
        <p:nvSpPr>
          <p:cNvPr id="165" name="borromean">
            <a:extLst>
              <a:ext uri="{FF2B5EF4-FFF2-40B4-BE49-F238E27FC236}">
                <a16:creationId xmlns:a16="http://schemas.microsoft.com/office/drawing/2014/main" xmlns="" id="{AACA2A7F-F8EA-4342-80AD-00219A0A1760}"/>
              </a:ext>
            </a:extLst>
          </p:cNvPr>
          <p:cNvSpPr txBox="1"/>
          <p:nvPr/>
        </p:nvSpPr>
        <p:spPr>
          <a:xfrm>
            <a:off x="8803694" y="2212163"/>
            <a:ext cx="9050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borromean</a:t>
            </a:r>
          </a:p>
        </p:txBody>
      </p:sp>
      <p:sp>
        <p:nvSpPr>
          <p:cNvPr id="166" name="Linha">
            <a:extLst>
              <a:ext uri="{FF2B5EF4-FFF2-40B4-BE49-F238E27FC236}">
                <a16:creationId xmlns:a16="http://schemas.microsoft.com/office/drawing/2014/main" xmlns="" id="{87C36919-30C8-9348-A62C-485F7FC37BF1}"/>
              </a:ext>
            </a:extLst>
          </p:cNvPr>
          <p:cNvSpPr/>
          <p:nvPr/>
        </p:nvSpPr>
        <p:spPr>
          <a:xfrm>
            <a:off x="4915908" y="2158188"/>
            <a:ext cx="647701" cy="6477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67" name="11Li">
            <a:extLst>
              <a:ext uri="{FF2B5EF4-FFF2-40B4-BE49-F238E27FC236}">
                <a16:creationId xmlns:a16="http://schemas.microsoft.com/office/drawing/2014/main" xmlns="" id="{1EFDD265-9918-624B-819C-77C211808191}"/>
              </a:ext>
            </a:extLst>
          </p:cNvPr>
          <p:cNvSpPr txBox="1"/>
          <p:nvPr/>
        </p:nvSpPr>
        <p:spPr>
          <a:xfrm>
            <a:off x="5384220" y="2805887"/>
            <a:ext cx="286295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11Li</a:t>
            </a:r>
          </a:p>
        </p:txBody>
      </p:sp>
      <p:sp>
        <p:nvSpPr>
          <p:cNvPr id="168" name="Linha">
            <a:extLst>
              <a:ext uri="{FF2B5EF4-FFF2-40B4-BE49-F238E27FC236}">
                <a16:creationId xmlns:a16="http://schemas.microsoft.com/office/drawing/2014/main" xmlns="" id="{7C8CFF85-77B0-B64C-93C1-32CB4FA36B45}"/>
              </a:ext>
            </a:extLst>
          </p:cNvPr>
          <p:cNvSpPr/>
          <p:nvPr/>
        </p:nvSpPr>
        <p:spPr>
          <a:xfrm>
            <a:off x="4052308" y="2374087"/>
            <a:ext cx="792163" cy="5762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69" name="6He">
            <a:extLst>
              <a:ext uri="{FF2B5EF4-FFF2-40B4-BE49-F238E27FC236}">
                <a16:creationId xmlns:a16="http://schemas.microsoft.com/office/drawing/2014/main" xmlns="" id="{7BE2ECA9-4473-9D4E-8A15-54315A842F31}"/>
              </a:ext>
            </a:extLst>
          </p:cNvPr>
          <p:cNvSpPr txBox="1"/>
          <p:nvPr/>
        </p:nvSpPr>
        <p:spPr>
          <a:xfrm>
            <a:off x="4807958" y="2950350"/>
            <a:ext cx="281485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6He</a:t>
            </a:r>
          </a:p>
        </p:txBody>
      </p:sp>
      <p:sp>
        <p:nvSpPr>
          <p:cNvPr id="170" name="Linha">
            <a:extLst>
              <a:ext uri="{FF2B5EF4-FFF2-40B4-BE49-F238E27FC236}">
                <a16:creationId xmlns:a16="http://schemas.microsoft.com/office/drawing/2014/main" xmlns="" id="{D298004F-8E8F-1240-9871-87AF859826D2}"/>
              </a:ext>
            </a:extLst>
          </p:cNvPr>
          <p:cNvSpPr/>
          <p:nvPr/>
        </p:nvSpPr>
        <p:spPr>
          <a:xfrm flipH="1" flipV="1">
            <a:off x="2972808" y="1366024"/>
            <a:ext cx="647701" cy="215902"/>
          </a:xfrm>
          <a:prstGeom prst="line">
            <a:avLst/>
          </a:prstGeom>
          <a:ln w="63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71" name="8B">
            <a:extLst>
              <a:ext uri="{FF2B5EF4-FFF2-40B4-BE49-F238E27FC236}">
                <a16:creationId xmlns:a16="http://schemas.microsoft.com/office/drawing/2014/main" xmlns="" id="{9AA0C340-30F0-D943-A1AB-D9ECA40FD8C2}"/>
              </a:ext>
            </a:extLst>
          </p:cNvPr>
          <p:cNvSpPr txBox="1"/>
          <p:nvPr/>
        </p:nvSpPr>
        <p:spPr>
          <a:xfrm>
            <a:off x="2612445" y="1221562"/>
            <a:ext cx="214159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8B</a:t>
            </a:r>
          </a:p>
        </p:txBody>
      </p:sp>
      <p:grpSp>
        <p:nvGrpSpPr>
          <p:cNvPr id="172" name="Grupo">
            <a:extLst>
              <a:ext uri="{FF2B5EF4-FFF2-40B4-BE49-F238E27FC236}">
                <a16:creationId xmlns:a16="http://schemas.microsoft.com/office/drawing/2014/main" xmlns="" id="{3A700C9A-5310-3B43-A47F-C17170277E55}"/>
              </a:ext>
            </a:extLst>
          </p:cNvPr>
          <p:cNvGrpSpPr/>
          <p:nvPr/>
        </p:nvGrpSpPr>
        <p:grpSpPr>
          <a:xfrm>
            <a:off x="8300456" y="2156599"/>
            <a:ext cx="576264" cy="576264"/>
            <a:chOff x="0" y="0"/>
            <a:chExt cx="576262" cy="576262"/>
          </a:xfrm>
        </p:grpSpPr>
        <p:sp>
          <p:nvSpPr>
            <p:cNvPr id="173" name="Oval">
              <a:extLst>
                <a:ext uri="{FF2B5EF4-FFF2-40B4-BE49-F238E27FC236}">
                  <a16:creationId xmlns:a16="http://schemas.microsoft.com/office/drawing/2014/main" xmlns="" id="{0158480D-D204-4542-A839-80301D9CA736}"/>
                </a:ext>
              </a:extLst>
            </p:cNvPr>
            <p:cNvSpPr/>
            <p:nvPr/>
          </p:nvSpPr>
          <p:spPr>
            <a:xfrm rot="10800000">
              <a:off x="0" y="-1"/>
              <a:ext cx="375709" cy="371586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74" name="Oval">
              <a:extLst>
                <a:ext uri="{FF2B5EF4-FFF2-40B4-BE49-F238E27FC236}">
                  <a16:creationId xmlns:a16="http://schemas.microsoft.com/office/drawing/2014/main" xmlns="" id="{7BE3E38D-6741-5F46-A66E-003801297044}"/>
                </a:ext>
              </a:extLst>
            </p:cNvPr>
            <p:cNvSpPr/>
            <p:nvPr/>
          </p:nvSpPr>
          <p:spPr>
            <a:xfrm rot="10800000">
              <a:off x="200554" y="-1"/>
              <a:ext cx="375709" cy="371586"/>
            </a:xfrm>
            <a:prstGeom prst="ellipse">
              <a:avLst/>
            </a:prstGeom>
            <a:noFill/>
            <a:ln w="28575" cap="flat">
              <a:solidFill>
                <a:srgbClr val="0000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75" name="Oval">
              <a:extLst>
                <a:ext uri="{FF2B5EF4-FFF2-40B4-BE49-F238E27FC236}">
                  <a16:creationId xmlns:a16="http://schemas.microsoft.com/office/drawing/2014/main" xmlns="" id="{92BD8C5D-EF40-B543-B638-1F21C0DD5C01}"/>
                </a:ext>
              </a:extLst>
            </p:cNvPr>
            <p:cNvSpPr/>
            <p:nvPr/>
          </p:nvSpPr>
          <p:spPr>
            <a:xfrm rot="10800000">
              <a:off x="102927" y="204678"/>
              <a:ext cx="375709" cy="371585"/>
            </a:xfrm>
            <a:prstGeom prst="ellips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76" name="Quadrado">
              <a:extLst>
                <a:ext uri="{FF2B5EF4-FFF2-40B4-BE49-F238E27FC236}">
                  <a16:creationId xmlns:a16="http://schemas.microsoft.com/office/drawing/2014/main" xmlns="" id="{4F6FCBBC-DFC8-FB4E-9C3F-3FE413C04321}"/>
                </a:ext>
              </a:extLst>
            </p:cNvPr>
            <p:cNvSpPr/>
            <p:nvPr/>
          </p:nvSpPr>
          <p:spPr>
            <a:xfrm rot="600000">
              <a:off x="366265" y="217450"/>
              <a:ext cx="12701" cy="12701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77" name="Quadrado">
              <a:extLst>
                <a:ext uri="{FF2B5EF4-FFF2-40B4-BE49-F238E27FC236}">
                  <a16:creationId xmlns:a16="http://schemas.microsoft.com/office/drawing/2014/main" xmlns="" id="{288FF2A6-E1EC-8149-BFDE-1FF40C856BB7}"/>
                </a:ext>
              </a:extLst>
            </p:cNvPr>
            <p:cNvSpPr/>
            <p:nvPr/>
          </p:nvSpPr>
          <p:spPr>
            <a:xfrm rot="1800000">
              <a:off x="100332" y="346584"/>
              <a:ext cx="12701" cy="12701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sp>
        <p:nvSpPr>
          <p:cNvPr id="178" name="Linha">
            <a:extLst>
              <a:ext uri="{FF2B5EF4-FFF2-40B4-BE49-F238E27FC236}">
                <a16:creationId xmlns:a16="http://schemas.microsoft.com/office/drawing/2014/main" xmlns="" id="{B37020ED-FABC-9A47-8A56-F03444B949E5}"/>
              </a:ext>
            </a:extLst>
          </p:cNvPr>
          <p:cNvSpPr/>
          <p:nvPr/>
        </p:nvSpPr>
        <p:spPr>
          <a:xfrm>
            <a:off x="6644695" y="1005663"/>
            <a:ext cx="647701" cy="5762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79" name="24O">
            <a:extLst>
              <a:ext uri="{FF2B5EF4-FFF2-40B4-BE49-F238E27FC236}">
                <a16:creationId xmlns:a16="http://schemas.microsoft.com/office/drawing/2014/main" xmlns="" id="{B6CDD0C8-B34B-7542-B2C5-673D0BCD1D70}"/>
              </a:ext>
            </a:extLst>
          </p:cNvPr>
          <p:cNvSpPr txBox="1"/>
          <p:nvPr/>
        </p:nvSpPr>
        <p:spPr>
          <a:xfrm>
            <a:off x="7135233" y="1591450"/>
            <a:ext cx="287897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24O</a:t>
            </a:r>
          </a:p>
        </p:txBody>
      </p:sp>
      <p:sp>
        <p:nvSpPr>
          <p:cNvPr id="180" name="Quadrado">
            <a:extLst>
              <a:ext uri="{FF2B5EF4-FFF2-40B4-BE49-F238E27FC236}">
                <a16:creationId xmlns:a16="http://schemas.microsoft.com/office/drawing/2014/main" xmlns="" id="{CCFC1E71-DF1B-0B4B-9B04-CE351E3430F3}"/>
              </a:ext>
            </a:extLst>
          </p:cNvPr>
          <p:cNvSpPr/>
          <p:nvPr/>
        </p:nvSpPr>
        <p:spPr>
          <a:xfrm>
            <a:off x="8516357" y="6468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81" name="unstable neutron rich">
            <a:extLst>
              <a:ext uri="{FF2B5EF4-FFF2-40B4-BE49-F238E27FC236}">
                <a16:creationId xmlns:a16="http://schemas.microsoft.com/office/drawing/2014/main" xmlns="" id="{5AC12A79-AD3D-7F46-B500-D33E151E8E2D}"/>
              </a:ext>
            </a:extLst>
          </p:cNvPr>
          <p:cNvSpPr txBox="1"/>
          <p:nvPr/>
        </p:nvSpPr>
        <p:spPr>
          <a:xfrm>
            <a:off x="8803694" y="605935"/>
            <a:ext cx="164724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unstable neutron rich</a:t>
            </a:r>
          </a:p>
        </p:txBody>
      </p:sp>
      <p:sp>
        <p:nvSpPr>
          <p:cNvPr id="182" name="Linha">
            <a:extLst>
              <a:ext uri="{FF2B5EF4-FFF2-40B4-BE49-F238E27FC236}">
                <a16:creationId xmlns:a16="http://schemas.microsoft.com/office/drawing/2014/main" xmlns="" id="{B3F5561A-4B22-534B-9995-75C74F38F265}"/>
              </a:ext>
            </a:extLst>
          </p:cNvPr>
          <p:cNvSpPr/>
          <p:nvPr/>
        </p:nvSpPr>
        <p:spPr>
          <a:xfrm>
            <a:off x="4628570" y="1870849"/>
            <a:ext cx="1727201" cy="6477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83" name="11Be">
            <a:extLst>
              <a:ext uri="{FF2B5EF4-FFF2-40B4-BE49-F238E27FC236}">
                <a16:creationId xmlns:a16="http://schemas.microsoft.com/office/drawing/2014/main" xmlns="" id="{76797563-3CB4-1642-BC46-D95FB698D01B}"/>
              </a:ext>
            </a:extLst>
          </p:cNvPr>
          <p:cNvSpPr txBox="1"/>
          <p:nvPr/>
        </p:nvSpPr>
        <p:spPr>
          <a:xfrm>
            <a:off x="6392283" y="2447112"/>
            <a:ext cx="331179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11Be</a:t>
            </a:r>
          </a:p>
        </p:txBody>
      </p:sp>
      <p:grpSp>
        <p:nvGrpSpPr>
          <p:cNvPr id="184" name="Grupo">
            <a:extLst>
              <a:ext uri="{FF2B5EF4-FFF2-40B4-BE49-F238E27FC236}">
                <a16:creationId xmlns:a16="http://schemas.microsoft.com/office/drawing/2014/main" xmlns="" id="{56B002DF-C26E-7043-B8E3-E0EAE76E78A6}"/>
              </a:ext>
            </a:extLst>
          </p:cNvPr>
          <p:cNvGrpSpPr/>
          <p:nvPr/>
        </p:nvGrpSpPr>
        <p:grpSpPr>
          <a:xfrm>
            <a:off x="5204832" y="3166251"/>
            <a:ext cx="863600" cy="790575"/>
            <a:chOff x="0" y="0"/>
            <a:chExt cx="863600" cy="790575"/>
          </a:xfrm>
        </p:grpSpPr>
        <p:sp>
          <p:nvSpPr>
            <p:cNvPr id="185" name="Oval">
              <a:extLst>
                <a:ext uri="{FF2B5EF4-FFF2-40B4-BE49-F238E27FC236}">
                  <a16:creationId xmlns:a16="http://schemas.microsoft.com/office/drawing/2014/main" xmlns="" id="{2576D22E-06D3-1944-B081-CCF6D3E75E18}"/>
                </a:ext>
              </a:extLst>
            </p:cNvPr>
            <p:cNvSpPr/>
            <p:nvPr/>
          </p:nvSpPr>
          <p:spPr>
            <a:xfrm>
              <a:off x="3175" y="11112"/>
              <a:ext cx="860425" cy="779463"/>
            </a:xfrm>
            <a:prstGeom prst="ellipse">
              <a:avLst/>
            </a:prstGeom>
            <a:gradFill flip="none" rotWithShape="1">
              <a:gsLst>
                <a:gs pos="0">
                  <a:srgbClr val="C6C6C6"/>
                </a:gs>
                <a:gs pos="100000">
                  <a:srgbClr val="B2B2B2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86" name="Oval">
              <a:extLst>
                <a:ext uri="{FF2B5EF4-FFF2-40B4-BE49-F238E27FC236}">
                  <a16:creationId xmlns:a16="http://schemas.microsoft.com/office/drawing/2014/main" xmlns="" id="{F29A9D07-71FB-8F48-B4C5-B4436BFA8511}"/>
                </a:ext>
              </a:extLst>
            </p:cNvPr>
            <p:cNvSpPr/>
            <p:nvPr/>
          </p:nvSpPr>
          <p:spPr>
            <a:xfrm>
              <a:off x="339725" y="323850"/>
              <a:ext cx="169863" cy="155575"/>
            </a:xfrm>
            <a:prstGeom prst="ellipse">
              <a:avLst/>
            </a:prstGeom>
            <a:gradFill flip="none" rotWithShape="1">
              <a:gsLst>
                <a:gs pos="0">
                  <a:srgbClr val="FEFEFE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87" name="Oval">
              <a:extLst>
                <a:ext uri="{FF2B5EF4-FFF2-40B4-BE49-F238E27FC236}">
                  <a16:creationId xmlns:a16="http://schemas.microsoft.com/office/drawing/2014/main" xmlns="" id="{CB656EFA-6949-DC4A-AC0F-63BDDCED46C2}"/>
                </a:ext>
              </a:extLst>
            </p:cNvPr>
            <p:cNvSpPr/>
            <p:nvPr/>
          </p:nvSpPr>
          <p:spPr>
            <a:xfrm>
              <a:off x="303212" y="292100"/>
              <a:ext cx="239713" cy="219075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88" name="Círculo">
              <a:extLst>
                <a:ext uri="{FF2B5EF4-FFF2-40B4-BE49-F238E27FC236}">
                  <a16:creationId xmlns:a16="http://schemas.microsoft.com/office/drawing/2014/main" xmlns="" id="{ADA93A0F-DB38-D44A-BF46-0269C1FE8112}"/>
                </a:ext>
              </a:extLst>
            </p:cNvPr>
            <p:cNvSpPr/>
            <p:nvPr/>
          </p:nvSpPr>
          <p:spPr>
            <a:xfrm>
              <a:off x="765175" y="471487"/>
              <a:ext cx="53975" cy="47626"/>
            </a:xfrm>
            <a:prstGeom prst="ellipse">
              <a:avLst/>
            </a:prstGeom>
            <a:gradFill flip="none" rotWithShape="1">
              <a:gsLst>
                <a:gs pos="0">
                  <a:srgbClr val="B0B0B0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89" name="Círculo">
              <a:extLst>
                <a:ext uri="{FF2B5EF4-FFF2-40B4-BE49-F238E27FC236}">
                  <a16:creationId xmlns:a16="http://schemas.microsoft.com/office/drawing/2014/main" xmlns="" id="{7C014C3D-856C-A544-AEA7-087E83064339}"/>
                </a:ext>
              </a:extLst>
            </p:cNvPr>
            <p:cNvSpPr/>
            <p:nvPr/>
          </p:nvSpPr>
          <p:spPr>
            <a:xfrm>
              <a:off x="396875" y="127000"/>
              <a:ext cx="55563" cy="47625"/>
            </a:xfrm>
            <a:prstGeom prst="ellipse">
              <a:avLst/>
            </a:prstGeom>
            <a:gradFill flip="none" rotWithShape="1">
              <a:gsLst>
                <a:gs pos="0">
                  <a:srgbClr val="B0B0B0"/>
                </a:gs>
                <a:gs pos="100000">
                  <a:srgbClr val="00000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90" name="Oval">
              <a:extLst>
                <a:ext uri="{FF2B5EF4-FFF2-40B4-BE49-F238E27FC236}">
                  <a16:creationId xmlns:a16="http://schemas.microsoft.com/office/drawing/2014/main" xmlns="" id="{EF359DE3-F6F1-154A-B7E2-0A15CE2013F1}"/>
                </a:ext>
              </a:extLst>
            </p:cNvPr>
            <p:cNvSpPr/>
            <p:nvPr/>
          </p:nvSpPr>
          <p:spPr>
            <a:xfrm>
              <a:off x="0" y="0"/>
              <a:ext cx="860425" cy="779463"/>
            </a:xfrm>
            <a:prstGeom prst="ellipse">
              <a:avLst/>
            </a:prstGeom>
            <a:gradFill flip="none" rotWithShape="1">
              <a:gsLst>
                <a:gs pos="0">
                  <a:srgbClr val="B7E7FF"/>
                </a:gs>
                <a:gs pos="100000">
                  <a:srgbClr val="00CC9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91" name="Oval">
              <a:extLst>
                <a:ext uri="{FF2B5EF4-FFF2-40B4-BE49-F238E27FC236}">
                  <a16:creationId xmlns:a16="http://schemas.microsoft.com/office/drawing/2014/main" xmlns="" id="{4B92CB58-4F82-E642-8DE0-6E490E6E19F2}"/>
                </a:ext>
              </a:extLst>
            </p:cNvPr>
            <p:cNvSpPr/>
            <p:nvPr/>
          </p:nvSpPr>
          <p:spPr>
            <a:xfrm>
              <a:off x="325437" y="279400"/>
              <a:ext cx="238126" cy="222250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92" name="Círculo">
              <a:extLst>
                <a:ext uri="{FF2B5EF4-FFF2-40B4-BE49-F238E27FC236}">
                  <a16:creationId xmlns:a16="http://schemas.microsoft.com/office/drawing/2014/main" xmlns="" id="{DB29F4BA-8018-7342-81BF-7338EC60FBF0}"/>
                </a:ext>
              </a:extLst>
            </p:cNvPr>
            <p:cNvSpPr/>
            <p:nvPr/>
          </p:nvSpPr>
          <p:spPr>
            <a:xfrm>
              <a:off x="695325" y="374650"/>
              <a:ext cx="107950" cy="111125"/>
            </a:xfrm>
            <a:prstGeom prst="ellipse">
              <a:avLst/>
            </a:prstGeom>
            <a:gradFill flip="none"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193" name="Círculo">
              <a:extLst>
                <a:ext uri="{FF2B5EF4-FFF2-40B4-BE49-F238E27FC236}">
                  <a16:creationId xmlns:a16="http://schemas.microsoft.com/office/drawing/2014/main" xmlns="" id="{F6FFFADF-1D21-7847-81C8-5E6814E3779A}"/>
                </a:ext>
              </a:extLst>
            </p:cNvPr>
            <p:cNvSpPr/>
            <p:nvPr/>
          </p:nvSpPr>
          <p:spPr>
            <a:xfrm>
              <a:off x="503237" y="73025"/>
              <a:ext cx="104776" cy="100013"/>
            </a:xfrm>
            <a:prstGeom prst="ellipse">
              <a:avLst/>
            </a:prstGeom>
            <a:gradFill flip="none" rotWithShape="1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grpSp>
          <p:nvGrpSpPr>
            <p:cNvPr id="194" name="Grupo">
              <a:extLst>
                <a:ext uri="{FF2B5EF4-FFF2-40B4-BE49-F238E27FC236}">
                  <a16:creationId xmlns:a16="http://schemas.microsoft.com/office/drawing/2014/main" xmlns="" id="{DF0FB7D7-BBEA-C94B-8CB8-77FE93D506A5}"/>
                </a:ext>
              </a:extLst>
            </p:cNvPr>
            <p:cNvGrpSpPr/>
            <p:nvPr/>
          </p:nvGrpSpPr>
          <p:grpSpPr>
            <a:xfrm>
              <a:off x="330199" y="279400"/>
              <a:ext cx="215901" cy="215900"/>
              <a:chOff x="0" y="0"/>
              <a:chExt cx="215900" cy="215899"/>
            </a:xfrm>
          </p:grpSpPr>
          <p:sp>
            <p:nvSpPr>
              <p:cNvPr id="195" name="Oval">
                <a:extLst>
                  <a:ext uri="{FF2B5EF4-FFF2-40B4-BE49-F238E27FC236}">
                    <a16:creationId xmlns:a16="http://schemas.microsoft.com/office/drawing/2014/main" xmlns="" id="{A17C7CDB-649D-3E47-B508-90F9C0794677}"/>
                  </a:ext>
                </a:extLst>
              </p:cNvPr>
              <p:cNvSpPr/>
              <p:nvPr/>
            </p:nvSpPr>
            <p:spPr>
              <a:xfrm>
                <a:off x="42799" y="116169"/>
                <a:ext cx="85600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96" name="Oval">
                <a:extLst>
                  <a:ext uri="{FF2B5EF4-FFF2-40B4-BE49-F238E27FC236}">
                    <a16:creationId xmlns:a16="http://schemas.microsoft.com/office/drawing/2014/main" xmlns="" id="{C1E4BF85-BBDF-1A41-BBCD-8737D30FFB93}"/>
                  </a:ext>
                </a:extLst>
              </p:cNvPr>
              <p:cNvSpPr/>
              <p:nvPr/>
            </p:nvSpPr>
            <p:spPr>
              <a:xfrm>
                <a:off x="-1" y="41645"/>
                <a:ext cx="87503" cy="98636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97" name="Oval">
                <a:extLst>
                  <a:ext uri="{FF2B5EF4-FFF2-40B4-BE49-F238E27FC236}">
                    <a16:creationId xmlns:a16="http://schemas.microsoft.com/office/drawing/2014/main" xmlns="" id="{2F7B9D82-02D7-0A4F-A507-B83487A1F94D}"/>
                  </a:ext>
                </a:extLst>
              </p:cNvPr>
              <p:cNvSpPr/>
              <p:nvPr/>
            </p:nvSpPr>
            <p:spPr>
              <a:xfrm>
                <a:off x="42799" y="66852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98" name="Oval">
                <a:extLst>
                  <a:ext uri="{FF2B5EF4-FFF2-40B4-BE49-F238E27FC236}">
                    <a16:creationId xmlns:a16="http://schemas.microsoft.com/office/drawing/2014/main" xmlns="" id="{BB4841A4-BFFC-564F-A41B-11876B4459C9}"/>
                  </a:ext>
                </a:extLst>
              </p:cNvPr>
              <p:cNvSpPr/>
              <p:nvPr/>
            </p:nvSpPr>
            <p:spPr>
              <a:xfrm>
                <a:off x="85599" y="116169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199" name="Oval">
                <a:extLst>
                  <a:ext uri="{FF2B5EF4-FFF2-40B4-BE49-F238E27FC236}">
                    <a16:creationId xmlns:a16="http://schemas.microsoft.com/office/drawing/2014/main" xmlns="" id="{E31D40CF-8E6F-674B-ADC0-7BA25210FC24}"/>
                  </a:ext>
                </a:extLst>
              </p:cNvPr>
              <p:cNvSpPr/>
              <p:nvPr/>
            </p:nvSpPr>
            <p:spPr>
              <a:xfrm>
                <a:off x="128398" y="66852"/>
                <a:ext cx="87502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00" name="Oval">
                <a:extLst>
                  <a:ext uri="{FF2B5EF4-FFF2-40B4-BE49-F238E27FC236}">
                    <a16:creationId xmlns:a16="http://schemas.microsoft.com/office/drawing/2014/main" xmlns="" id="{5125797E-F151-B84E-8732-EBB9B19DD842}"/>
                  </a:ext>
                </a:extLst>
              </p:cNvPr>
              <p:cNvSpPr/>
              <p:nvPr/>
            </p:nvSpPr>
            <p:spPr>
              <a:xfrm>
                <a:off x="54212" y="0"/>
                <a:ext cx="87503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475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spcBef>
                    <a:spcPts val="400"/>
                  </a:spcBef>
                  <a:defRPr b="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  <p:sp>
            <p:nvSpPr>
              <p:cNvPr id="201" name="Oval">
                <a:extLst>
                  <a:ext uri="{FF2B5EF4-FFF2-40B4-BE49-F238E27FC236}">
                    <a16:creationId xmlns:a16="http://schemas.microsoft.com/office/drawing/2014/main" xmlns="" id="{2EAC37DB-22CE-8C40-AC26-70CBB8414001}"/>
                  </a:ext>
                </a:extLst>
              </p:cNvPr>
              <p:cNvSpPr/>
              <p:nvPr/>
            </p:nvSpPr>
            <p:spPr>
              <a:xfrm>
                <a:off x="85599" y="17535"/>
                <a:ext cx="86551" cy="99731"/>
              </a:xfrm>
              <a:prstGeom prst="ellipse">
                <a:avLst/>
              </a:prstGeom>
              <a:gradFill flip="none"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sym typeface="Arial"/>
                </a:endParaRPr>
              </a:p>
            </p:txBody>
          </p:sp>
        </p:grpSp>
      </p:grpSp>
      <p:sp>
        <p:nvSpPr>
          <p:cNvPr id="202" name="2n-halo">
            <a:extLst>
              <a:ext uri="{FF2B5EF4-FFF2-40B4-BE49-F238E27FC236}">
                <a16:creationId xmlns:a16="http://schemas.microsoft.com/office/drawing/2014/main" xmlns="" id="{EF05D2C6-98AA-A546-BBB2-F7F7DF29A616}"/>
              </a:ext>
            </a:extLst>
          </p:cNvPr>
          <p:cNvSpPr txBox="1"/>
          <p:nvPr/>
        </p:nvSpPr>
        <p:spPr>
          <a:xfrm>
            <a:off x="5276270" y="3886976"/>
            <a:ext cx="6325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2n-halo</a:t>
            </a:r>
          </a:p>
        </p:txBody>
      </p:sp>
      <p:sp>
        <p:nvSpPr>
          <p:cNvPr id="203" name="1n-halo">
            <a:extLst>
              <a:ext uri="{FF2B5EF4-FFF2-40B4-BE49-F238E27FC236}">
                <a16:creationId xmlns:a16="http://schemas.microsoft.com/office/drawing/2014/main" xmlns="" id="{6030DDA6-1588-4D47-8805-028B4F1771C6}"/>
              </a:ext>
            </a:extLst>
          </p:cNvPr>
          <p:cNvSpPr txBox="1"/>
          <p:nvPr/>
        </p:nvSpPr>
        <p:spPr>
          <a:xfrm>
            <a:off x="6911395" y="2870976"/>
            <a:ext cx="6325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1n-halo</a:t>
            </a:r>
          </a:p>
        </p:txBody>
      </p:sp>
      <p:sp>
        <p:nvSpPr>
          <p:cNvPr id="204" name="1p-halo">
            <a:extLst>
              <a:ext uri="{FF2B5EF4-FFF2-40B4-BE49-F238E27FC236}">
                <a16:creationId xmlns:a16="http://schemas.microsoft.com/office/drawing/2014/main" xmlns="" id="{1C0C4CD7-1F96-7E47-9EDD-F00C672FD92A}"/>
              </a:ext>
            </a:extLst>
          </p:cNvPr>
          <p:cNvSpPr txBox="1"/>
          <p:nvPr/>
        </p:nvSpPr>
        <p:spPr>
          <a:xfrm>
            <a:off x="2396545" y="1510488"/>
            <a:ext cx="6325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1p-halo</a:t>
            </a:r>
          </a:p>
        </p:txBody>
      </p:sp>
      <p:sp>
        <p:nvSpPr>
          <p:cNvPr id="205" name="1H">
            <a:extLst>
              <a:ext uri="{FF2B5EF4-FFF2-40B4-BE49-F238E27FC236}">
                <a16:creationId xmlns:a16="http://schemas.microsoft.com/office/drawing/2014/main" xmlns="" id="{BEB93048-F8AF-0B44-8859-26A429219CF5}"/>
              </a:ext>
            </a:extLst>
          </p:cNvPr>
          <p:cNvSpPr txBox="1"/>
          <p:nvPr/>
        </p:nvSpPr>
        <p:spPr>
          <a:xfrm>
            <a:off x="2899783" y="2377262"/>
            <a:ext cx="1788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1H</a:t>
            </a:r>
          </a:p>
        </p:txBody>
      </p:sp>
      <p:sp>
        <p:nvSpPr>
          <p:cNvPr id="206" name="2H">
            <a:extLst>
              <a:ext uri="{FF2B5EF4-FFF2-40B4-BE49-F238E27FC236}">
                <a16:creationId xmlns:a16="http://schemas.microsoft.com/office/drawing/2014/main" xmlns="" id="{9B16378B-974F-8440-8261-A9B405EFCC83}"/>
              </a:ext>
            </a:extLst>
          </p:cNvPr>
          <p:cNvSpPr txBox="1"/>
          <p:nvPr/>
        </p:nvSpPr>
        <p:spPr>
          <a:xfrm>
            <a:off x="3115683" y="2386787"/>
            <a:ext cx="1788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2H</a:t>
            </a:r>
          </a:p>
        </p:txBody>
      </p:sp>
      <p:sp>
        <p:nvSpPr>
          <p:cNvPr id="207" name="3H">
            <a:extLst>
              <a:ext uri="{FF2B5EF4-FFF2-40B4-BE49-F238E27FC236}">
                <a16:creationId xmlns:a16="http://schemas.microsoft.com/office/drawing/2014/main" xmlns="" id="{71618139-60DB-C44F-9C3B-3C3419B03AD3}"/>
              </a:ext>
            </a:extLst>
          </p:cNvPr>
          <p:cNvSpPr txBox="1"/>
          <p:nvPr/>
        </p:nvSpPr>
        <p:spPr>
          <a:xfrm>
            <a:off x="3344283" y="2380437"/>
            <a:ext cx="1788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3H</a:t>
            </a:r>
          </a:p>
        </p:txBody>
      </p:sp>
      <p:sp>
        <p:nvSpPr>
          <p:cNvPr id="208" name="3He">
            <a:extLst>
              <a:ext uri="{FF2B5EF4-FFF2-40B4-BE49-F238E27FC236}">
                <a16:creationId xmlns:a16="http://schemas.microsoft.com/office/drawing/2014/main" xmlns="" id="{F944F7C6-112A-F840-80D4-AA5E81243803}"/>
              </a:ext>
            </a:extLst>
          </p:cNvPr>
          <p:cNvSpPr txBox="1"/>
          <p:nvPr/>
        </p:nvSpPr>
        <p:spPr>
          <a:xfrm>
            <a:off x="3115683" y="2151837"/>
            <a:ext cx="21736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3He</a:t>
            </a:r>
          </a:p>
        </p:txBody>
      </p:sp>
      <p:sp>
        <p:nvSpPr>
          <p:cNvPr id="209" name="4He">
            <a:extLst>
              <a:ext uri="{FF2B5EF4-FFF2-40B4-BE49-F238E27FC236}">
                <a16:creationId xmlns:a16="http://schemas.microsoft.com/office/drawing/2014/main" xmlns="" id="{66AFE809-2686-F54E-A6B1-D0D442F01866}"/>
              </a:ext>
            </a:extLst>
          </p:cNvPr>
          <p:cNvSpPr txBox="1"/>
          <p:nvPr/>
        </p:nvSpPr>
        <p:spPr>
          <a:xfrm>
            <a:off x="3331583" y="2158187"/>
            <a:ext cx="21736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4He</a:t>
            </a:r>
          </a:p>
        </p:txBody>
      </p:sp>
      <p:sp>
        <p:nvSpPr>
          <p:cNvPr id="210" name="8He">
            <a:extLst>
              <a:ext uri="{FF2B5EF4-FFF2-40B4-BE49-F238E27FC236}">
                <a16:creationId xmlns:a16="http://schemas.microsoft.com/office/drawing/2014/main" xmlns="" id="{E617BB36-E82F-934A-8967-EB7E216EC730}"/>
              </a:ext>
            </a:extLst>
          </p:cNvPr>
          <p:cNvSpPr txBox="1"/>
          <p:nvPr/>
        </p:nvSpPr>
        <p:spPr>
          <a:xfrm>
            <a:off x="4234870" y="2158187"/>
            <a:ext cx="21736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lang="pt-BR" sz="900"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8</a:t>
            </a:r>
            <a:r>
              <a:rPr sz="900"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He</a:t>
            </a:r>
          </a:p>
        </p:txBody>
      </p:sp>
      <p:grpSp>
        <p:nvGrpSpPr>
          <p:cNvPr id="211" name="Grupo">
            <a:extLst>
              <a:ext uri="{FF2B5EF4-FFF2-40B4-BE49-F238E27FC236}">
                <a16:creationId xmlns:a16="http://schemas.microsoft.com/office/drawing/2014/main" xmlns="" id="{9E0C1D00-380D-CB48-BE08-717976C1E4AA}"/>
              </a:ext>
            </a:extLst>
          </p:cNvPr>
          <p:cNvGrpSpPr/>
          <p:nvPr/>
        </p:nvGrpSpPr>
        <p:grpSpPr>
          <a:xfrm>
            <a:off x="3845933" y="2194700"/>
            <a:ext cx="187325" cy="160338"/>
            <a:chOff x="0" y="0"/>
            <a:chExt cx="187325" cy="160337"/>
          </a:xfrm>
        </p:grpSpPr>
        <p:sp>
          <p:nvSpPr>
            <p:cNvPr id="212" name="Círculo">
              <a:extLst>
                <a:ext uri="{FF2B5EF4-FFF2-40B4-BE49-F238E27FC236}">
                  <a16:creationId xmlns:a16="http://schemas.microsoft.com/office/drawing/2014/main" xmlns="" id="{859D06A1-29D9-014C-98FD-8C4A825E9D99}"/>
                </a:ext>
              </a:extLst>
            </p:cNvPr>
            <p:cNvSpPr/>
            <p:nvPr/>
          </p:nvSpPr>
          <p:spPr>
            <a:xfrm>
              <a:off x="0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213" name="Círculo">
              <a:extLst>
                <a:ext uri="{FF2B5EF4-FFF2-40B4-BE49-F238E27FC236}">
                  <a16:creationId xmlns:a16="http://schemas.microsoft.com/office/drawing/2014/main" xmlns="" id="{3DB6B7DC-F7BE-E04E-92F7-AADAAD8B7D49}"/>
                </a:ext>
              </a:extLst>
            </p:cNvPr>
            <p:cNvSpPr/>
            <p:nvPr/>
          </p:nvSpPr>
          <p:spPr>
            <a:xfrm>
              <a:off x="79375" y="0"/>
              <a:ext cx="107950" cy="1079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  <p:sp>
          <p:nvSpPr>
            <p:cNvPr id="214" name="Círculo">
              <a:extLst>
                <a:ext uri="{FF2B5EF4-FFF2-40B4-BE49-F238E27FC236}">
                  <a16:creationId xmlns:a16="http://schemas.microsoft.com/office/drawing/2014/main" xmlns="" id="{6CC9E3BD-08D7-B444-984F-C18CA2F6C9DF}"/>
                </a:ext>
              </a:extLst>
            </p:cNvPr>
            <p:cNvSpPr/>
            <p:nvPr/>
          </p:nvSpPr>
          <p:spPr>
            <a:xfrm>
              <a:off x="38100" y="52387"/>
              <a:ext cx="107950" cy="10795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hangingPunct="0">
                <a:defRPr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Calibri Light" panose="020F0302020204030204"/>
                <a:sym typeface="Arial"/>
              </a:endParaRPr>
            </a:p>
          </p:txBody>
        </p:sp>
      </p:grpSp>
      <p:sp>
        <p:nvSpPr>
          <p:cNvPr id="215" name="6Li">
            <a:extLst>
              <a:ext uri="{FF2B5EF4-FFF2-40B4-BE49-F238E27FC236}">
                <a16:creationId xmlns:a16="http://schemas.microsoft.com/office/drawing/2014/main" xmlns="" id="{572AAE1D-72F4-AB47-8AE9-14BB0AE964C6}"/>
              </a:ext>
            </a:extLst>
          </p:cNvPr>
          <p:cNvSpPr txBox="1"/>
          <p:nvPr/>
        </p:nvSpPr>
        <p:spPr>
          <a:xfrm>
            <a:off x="3547483" y="1942287"/>
            <a:ext cx="18049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6Li</a:t>
            </a:r>
          </a:p>
        </p:txBody>
      </p:sp>
      <p:sp>
        <p:nvSpPr>
          <p:cNvPr id="216" name="7Li">
            <a:extLst>
              <a:ext uri="{FF2B5EF4-FFF2-40B4-BE49-F238E27FC236}">
                <a16:creationId xmlns:a16="http://schemas.microsoft.com/office/drawing/2014/main" xmlns="" id="{5327A44C-751A-2349-BA13-0C354841391D}"/>
              </a:ext>
            </a:extLst>
          </p:cNvPr>
          <p:cNvSpPr txBox="1"/>
          <p:nvPr/>
        </p:nvSpPr>
        <p:spPr>
          <a:xfrm>
            <a:off x="3764970" y="1942287"/>
            <a:ext cx="18049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7Li</a:t>
            </a:r>
          </a:p>
        </p:txBody>
      </p:sp>
      <p:sp>
        <p:nvSpPr>
          <p:cNvPr id="217" name="Quadrado">
            <a:extLst>
              <a:ext uri="{FF2B5EF4-FFF2-40B4-BE49-F238E27FC236}">
                <a16:creationId xmlns:a16="http://schemas.microsoft.com/office/drawing/2014/main" xmlns="" id="{4C9DF032-131E-7B48-B725-6DD0765DFB49}"/>
              </a:ext>
            </a:extLst>
          </p:cNvPr>
          <p:cNvSpPr/>
          <p:nvPr/>
        </p:nvSpPr>
        <p:spPr>
          <a:xfrm>
            <a:off x="4052307" y="1942288"/>
            <a:ext cx="215900" cy="215901"/>
          </a:xfrm>
          <a:prstGeom prst="rect">
            <a:avLst/>
          </a:prstGeom>
          <a:solidFill>
            <a:srgbClr val="777777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18" name="8Li">
            <a:extLst>
              <a:ext uri="{FF2B5EF4-FFF2-40B4-BE49-F238E27FC236}">
                <a16:creationId xmlns:a16="http://schemas.microsoft.com/office/drawing/2014/main" xmlns="" id="{B1D91099-59A2-DB42-9A9A-12F1D2F47D52}"/>
              </a:ext>
            </a:extLst>
          </p:cNvPr>
          <p:cNvSpPr txBox="1"/>
          <p:nvPr/>
        </p:nvSpPr>
        <p:spPr>
          <a:xfrm>
            <a:off x="4031670" y="1942287"/>
            <a:ext cx="18049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8Li</a:t>
            </a:r>
          </a:p>
        </p:txBody>
      </p:sp>
      <p:sp>
        <p:nvSpPr>
          <p:cNvPr id="219" name="9Li">
            <a:extLst>
              <a:ext uri="{FF2B5EF4-FFF2-40B4-BE49-F238E27FC236}">
                <a16:creationId xmlns:a16="http://schemas.microsoft.com/office/drawing/2014/main" xmlns="" id="{CB25B63B-D97B-664E-B988-E2C84A05A173}"/>
              </a:ext>
            </a:extLst>
          </p:cNvPr>
          <p:cNvSpPr txBox="1"/>
          <p:nvPr/>
        </p:nvSpPr>
        <p:spPr>
          <a:xfrm>
            <a:off x="4247570" y="1942287"/>
            <a:ext cx="18049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9Li</a:t>
            </a:r>
          </a:p>
        </p:txBody>
      </p:sp>
      <p:sp>
        <p:nvSpPr>
          <p:cNvPr id="220" name="Quadrado">
            <a:extLst>
              <a:ext uri="{FF2B5EF4-FFF2-40B4-BE49-F238E27FC236}">
                <a16:creationId xmlns:a16="http://schemas.microsoft.com/office/drawing/2014/main" xmlns="" id="{9B891DFE-4407-8243-901E-95B2F7098D85}"/>
              </a:ext>
            </a:extLst>
          </p:cNvPr>
          <p:cNvSpPr/>
          <p:nvPr/>
        </p:nvSpPr>
        <p:spPr>
          <a:xfrm>
            <a:off x="8487782" y="286525"/>
            <a:ext cx="215900" cy="215900"/>
          </a:xfrm>
          <a:prstGeom prst="rect">
            <a:avLst/>
          </a:prstGeom>
          <a:solidFill>
            <a:srgbClr val="FF33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21" name="unstable proton rich">
            <a:extLst>
              <a:ext uri="{FF2B5EF4-FFF2-40B4-BE49-F238E27FC236}">
                <a16:creationId xmlns:a16="http://schemas.microsoft.com/office/drawing/2014/main" xmlns="" id="{772D44A5-F61E-7741-A5F0-E158A2779C9B}"/>
              </a:ext>
            </a:extLst>
          </p:cNvPr>
          <p:cNvSpPr txBox="1"/>
          <p:nvPr/>
        </p:nvSpPr>
        <p:spPr>
          <a:xfrm>
            <a:off x="8732258" y="219952"/>
            <a:ext cx="155907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 b="0"/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unstable proton rich</a:t>
            </a:r>
          </a:p>
        </p:txBody>
      </p:sp>
      <p:sp>
        <p:nvSpPr>
          <p:cNvPr id="222" name="9Be">
            <a:extLst>
              <a:ext uri="{FF2B5EF4-FFF2-40B4-BE49-F238E27FC236}">
                <a16:creationId xmlns:a16="http://schemas.microsoft.com/office/drawing/2014/main" xmlns="" id="{70B3DDB5-EB75-0F42-A398-1FF7653F0EEA}"/>
              </a:ext>
            </a:extLst>
          </p:cNvPr>
          <p:cNvSpPr txBox="1"/>
          <p:nvPr/>
        </p:nvSpPr>
        <p:spPr>
          <a:xfrm>
            <a:off x="4031670" y="172003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9Be</a:t>
            </a:r>
          </a:p>
        </p:txBody>
      </p:sp>
      <p:sp>
        <p:nvSpPr>
          <p:cNvPr id="223" name="10Be">
            <a:extLst>
              <a:ext uri="{FF2B5EF4-FFF2-40B4-BE49-F238E27FC236}">
                <a16:creationId xmlns:a16="http://schemas.microsoft.com/office/drawing/2014/main" xmlns="" id="{7A7EC986-A93E-AD4A-A32E-6F341705DA23}"/>
              </a:ext>
            </a:extLst>
          </p:cNvPr>
          <p:cNvSpPr txBox="1"/>
          <p:nvPr/>
        </p:nvSpPr>
        <p:spPr>
          <a:xfrm>
            <a:off x="4228520" y="1726387"/>
            <a:ext cx="24942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10Be</a:t>
            </a:r>
          </a:p>
        </p:txBody>
      </p:sp>
      <p:sp>
        <p:nvSpPr>
          <p:cNvPr id="224" name="7Be">
            <a:extLst>
              <a:ext uri="{FF2B5EF4-FFF2-40B4-BE49-F238E27FC236}">
                <a16:creationId xmlns:a16="http://schemas.microsoft.com/office/drawing/2014/main" xmlns="" id="{4FAA6F9A-D1D3-5B4B-AEB0-B87F737B3705}"/>
              </a:ext>
            </a:extLst>
          </p:cNvPr>
          <p:cNvSpPr txBox="1"/>
          <p:nvPr/>
        </p:nvSpPr>
        <p:spPr>
          <a:xfrm>
            <a:off x="3589261" y="172003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7Be</a:t>
            </a:r>
          </a:p>
        </p:txBody>
      </p:sp>
      <p:sp>
        <p:nvSpPr>
          <p:cNvPr id="225" name="11B">
            <a:extLst>
              <a:ext uri="{FF2B5EF4-FFF2-40B4-BE49-F238E27FC236}">
                <a16:creationId xmlns:a16="http://schemas.microsoft.com/office/drawing/2014/main" xmlns="" id="{8E890745-10E2-3F48-8D5B-EAC611DAEAF9}"/>
              </a:ext>
            </a:extLst>
          </p:cNvPr>
          <p:cNvSpPr txBox="1"/>
          <p:nvPr/>
        </p:nvSpPr>
        <p:spPr>
          <a:xfrm>
            <a:off x="4196770" y="151048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11B</a:t>
            </a:r>
          </a:p>
        </p:txBody>
      </p:sp>
      <p:sp>
        <p:nvSpPr>
          <p:cNvPr id="226" name="10B">
            <a:extLst>
              <a:ext uri="{FF2B5EF4-FFF2-40B4-BE49-F238E27FC236}">
                <a16:creationId xmlns:a16="http://schemas.microsoft.com/office/drawing/2014/main" xmlns="" id="{8F76BA3E-4D43-AB43-B3F8-20EC81EA68C8}"/>
              </a:ext>
            </a:extLst>
          </p:cNvPr>
          <p:cNvSpPr txBox="1"/>
          <p:nvPr/>
        </p:nvSpPr>
        <p:spPr>
          <a:xfrm>
            <a:off x="4018970" y="150413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10B</a:t>
            </a:r>
          </a:p>
        </p:txBody>
      </p:sp>
      <p:sp>
        <p:nvSpPr>
          <p:cNvPr id="227" name="n">
            <a:extLst>
              <a:ext uri="{FF2B5EF4-FFF2-40B4-BE49-F238E27FC236}">
                <a16:creationId xmlns:a16="http://schemas.microsoft.com/office/drawing/2014/main" xmlns="" id="{87F21C72-AF65-E842-84E7-A998731B4E20}"/>
              </a:ext>
            </a:extLst>
          </p:cNvPr>
          <p:cNvSpPr txBox="1"/>
          <p:nvPr/>
        </p:nvSpPr>
        <p:spPr>
          <a:xfrm>
            <a:off x="3188708" y="2583637"/>
            <a:ext cx="15164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200"/>
              </a:spcBef>
              <a:defRPr sz="900" b="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Calibri Light" panose="020F0302020204030204"/>
                <a:sym typeface="Arial"/>
              </a:rPr>
              <a:t>n</a:t>
            </a:r>
          </a:p>
        </p:txBody>
      </p:sp>
      <p:sp>
        <p:nvSpPr>
          <p:cNvPr id="228" name="12C">
            <a:extLst>
              <a:ext uri="{FF2B5EF4-FFF2-40B4-BE49-F238E27FC236}">
                <a16:creationId xmlns:a16="http://schemas.microsoft.com/office/drawing/2014/main" xmlns="" id="{3CEDEC58-17DA-3C4B-A857-4C479DBFE4DC}"/>
              </a:ext>
            </a:extLst>
          </p:cNvPr>
          <p:cNvSpPr txBox="1"/>
          <p:nvPr/>
        </p:nvSpPr>
        <p:spPr>
          <a:xfrm>
            <a:off x="4196770" y="129458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12C</a:t>
            </a:r>
          </a:p>
        </p:txBody>
      </p:sp>
      <p:sp>
        <p:nvSpPr>
          <p:cNvPr id="229" name="13C">
            <a:extLst>
              <a:ext uri="{FF2B5EF4-FFF2-40B4-BE49-F238E27FC236}">
                <a16:creationId xmlns:a16="http://schemas.microsoft.com/office/drawing/2014/main" xmlns="" id="{A39DC12D-5440-6349-AE56-72E48086910A}"/>
              </a:ext>
            </a:extLst>
          </p:cNvPr>
          <p:cNvSpPr txBox="1"/>
          <p:nvPr/>
        </p:nvSpPr>
        <p:spPr>
          <a:xfrm>
            <a:off x="4412670" y="1294587"/>
            <a:ext cx="21095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13C</a:t>
            </a:r>
          </a:p>
        </p:txBody>
      </p:sp>
      <p:sp>
        <p:nvSpPr>
          <p:cNvPr id="230" name="14N">
            <a:extLst>
              <a:ext uri="{FF2B5EF4-FFF2-40B4-BE49-F238E27FC236}">
                <a16:creationId xmlns:a16="http://schemas.microsoft.com/office/drawing/2014/main" xmlns="" id="{BC69E743-7F38-3D4C-9979-7BEE50903662}"/>
              </a:ext>
            </a:extLst>
          </p:cNvPr>
          <p:cNvSpPr txBox="1"/>
          <p:nvPr/>
        </p:nvSpPr>
        <p:spPr>
          <a:xfrm>
            <a:off x="4412670" y="1078687"/>
            <a:ext cx="21896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14N</a:t>
            </a:r>
          </a:p>
        </p:txBody>
      </p:sp>
      <p:sp>
        <p:nvSpPr>
          <p:cNvPr id="231" name="16O">
            <a:extLst>
              <a:ext uri="{FF2B5EF4-FFF2-40B4-BE49-F238E27FC236}">
                <a16:creationId xmlns:a16="http://schemas.microsoft.com/office/drawing/2014/main" xmlns="" id="{722A9780-9633-BF4A-983D-9AF95B3A2C91}"/>
              </a:ext>
            </a:extLst>
          </p:cNvPr>
          <p:cNvSpPr txBox="1"/>
          <p:nvPr/>
        </p:nvSpPr>
        <p:spPr>
          <a:xfrm>
            <a:off x="4636508" y="862787"/>
            <a:ext cx="21896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16O</a:t>
            </a:r>
          </a:p>
        </p:txBody>
      </p:sp>
      <p:sp>
        <p:nvSpPr>
          <p:cNvPr id="232" name="17O">
            <a:extLst>
              <a:ext uri="{FF2B5EF4-FFF2-40B4-BE49-F238E27FC236}">
                <a16:creationId xmlns:a16="http://schemas.microsoft.com/office/drawing/2014/main" xmlns="" id="{7C41E604-9AF0-D644-B117-7EC45085FDC2}"/>
              </a:ext>
            </a:extLst>
          </p:cNvPr>
          <p:cNvSpPr txBox="1"/>
          <p:nvPr/>
        </p:nvSpPr>
        <p:spPr>
          <a:xfrm>
            <a:off x="4846058" y="862787"/>
            <a:ext cx="21896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17O</a:t>
            </a:r>
          </a:p>
        </p:txBody>
      </p:sp>
      <p:sp>
        <p:nvSpPr>
          <p:cNvPr id="233" name="18O">
            <a:extLst>
              <a:ext uri="{FF2B5EF4-FFF2-40B4-BE49-F238E27FC236}">
                <a16:creationId xmlns:a16="http://schemas.microsoft.com/office/drawing/2014/main" xmlns="" id="{894D588C-311A-0549-9960-E36B654BAC5D}"/>
              </a:ext>
            </a:extLst>
          </p:cNvPr>
          <p:cNvSpPr txBox="1"/>
          <p:nvPr/>
        </p:nvSpPr>
        <p:spPr>
          <a:xfrm>
            <a:off x="5061958" y="862787"/>
            <a:ext cx="21896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18O</a:t>
            </a:r>
          </a:p>
        </p:txBody>
      </p:sp>
      <p:sp>
        <p:nvSpPr>
          <p:cNvPr id="234" name="20Ne">
            <a:extLst>
              <a:ext uri="{FF2B5EF4-FFF2-40B4-BE49-F238E27FC236}">
                <a16:creationId xmlns:a16="http://schemas.microsoft.com/office/drawing/2014/main" xmlns="" id="{56EDFAA6-EA7F-A24D-8B6F-E5474F6A4E60}"/>
              </a:ext>
            </a:extLst>
          </p:cNvPr>
          <p:cNvSpPr txBox="1"/>
          <p:nvPr/>
        </p:nvSpPr>
        <p:spPr>
          <a:xfrm>
            <a:off x="5041320" y="427812"/>
            <a:ext cx="257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20Ne</a:t>
            </a:r>
          </a:p>
        </p:txBody>
      </p:sp>
      <p:sp>
        <p:nvSpPr>
          <p:cNvPr id="235" name="19F">
            <a:extLst>
              <a:ext uri="{FF2B5EF4-FFF2-40B4-BE49-F238E27FC236}">
                <a16:creationId xmlns:a16="http://schemas.microsoft.com/office/drawing/2014/main" xmlns="" id="{627F6F90-65A0-3D45-98F6-BD18A66197CC}"/>
              </a:ext>
            </a:extLst>
          </p:cNvPr>
          <p:cNvSpPr txBox="1"/>
          <p:nvPr/>
        </p:nvSpPr>
        <p:spPr>
          <a:xfrm>
            <a:off x="5060370" y="646887"/>
            <a:ext cx="2045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19F</a:t>
            </a:r>
          </a:p>
        </p:txBody>
      </p:sp>
      <p:sp>
        <p:nvSpPr>
          <p:cNvPr id="236" name="22Ne">
            <a:extLst>
              <a:ext uri="{FF2B5EF4-FFF2-40B4-BE49-F238E27FC236}">
                <a16:creationId xmlns:a16="http://schemas.microsoft.com/office/drawing/2014/main" xmlns="" id="{C24FAA2D-36BA-7242-92EC-600B676C16DF}"/>
              </a:ext>
            </a:extLst>
          </p:cNvPr>
          <p:cNvSpPr txBox="1"/>
          <p:nvPr/>
        </p:nvSpPr>
        <p:spPr>
          <a:xfrm>
            <a:off x="5439783" y="430987"/>
            <a:ext cx="25744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sz="900" kern="0" baseline="30000">
                <a:solidFill>
                  <a:srgbClr val="FFFFFF"/>
                </a:solidFill>
                <a:latin typeface="Calibri Light" panose="020F0302020204030204"/>
                <a:sym typeface="Arial"/>
              </a:rPr>
              <a:t>22Ne</a:t>
            </a:r>
          </a:p>
        </p:txBody>
      </p:sp>
      <p:sp>
        <p:nvSpPr>
          <p:cNvPr id="237" name="17Ne">
            <a:extLst>
              <a:ext uri="{FF2B5EF4-FFF2-40B4-BE49-F238E27FC236}">
                <a16:creationId xmlns:a16="http://schemas.microsoft.com/office/drawing/2014/main" xmlns="" id="{F718E306-0A8B-2D4D-A48A-03F5D95ABED6}"/>
              </a:ext>
            </a:extLst>
          </p:cNvPr>
          <p:cNvSpPr txBox="1"/>
          <p:nvPr/>
        </p:nvSpPr>
        <p:spPr>
          <a:xfrm>
            <a:off x="3188708" y="357962"/>
            <a:ext cx="344003" cy="235962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400" baseline="30000"/>
            </a:pPr>
            <a:r>
              <a:rPr sz="1400" b="1" kern="0" baseline="30000">
                <a:solidFill>
                  <a:srgbClr val="000000"/>
                </a:solidFill>
                <a:latin typeface="Calibri Light" panose="020F0302020204030204"/>
                <a:sym typeface="Arial"/>
              </a:rPr>
              <a:t>17Ne</a:t>
            </a:r>
          </a:p>
        </p:txBody>
      </p:sp>
      <p:sp>
        <p:nvSpPr>
          <p:cNvPr id="238" name="2p-halo">
            <a:extLst>
              <a:ext uri="{FF2B5EF4-FFF2-40B4-BE49-F238E27FC236}">
                <a16:creationId xmlns:a16="http://schemas.microsoft.com/office/drawing/2014/main" xmlns="" id="{10689FF3-31C7-6943-A2F0-D9E318A9285D}"/>
              </a:ext>
            </a:extLst>
          </p:cNvPr>
          <p:cNvSpPr txBox="1"/>
          <p:nvPr/>
        </p:nvSpPr>
        <p:spPr>
          <a:xfrm>
            <a:off x="3044245" y="629426"/>
            <a:ext cx="6325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defRPr sz="1400"/>
            </a:lvl1pPr>
          </a:lstStyle>
          <a:p>
            <a:pPr hangingPunct="0"/>
            <a:r>
              <a:rPr b="1" kern="0">
                <a:solidFill>
                  <a:srgbClr val="000000"/>
                </a:solidFill>
                <a:latin typeface="Calibri Light" panose="020F0302020204030204"/>
                <a:sym typeface="Arial"/>
              </a:rPr>
              <a:t>2p-halo</a:t>
            </a:r>
          </a:p>
        </p:txBody>
      </p:sp>
      <p:sp>
        <p:nvSpPr>
          <p:cNvPr id="239" name="Linha">
            <a:extLst>
              <a:ext uri="{FF2B5EF4-FFF2-40B4-BE49-F238E27FC236}">
                <a16:creationId xmlns:a16="http://schemas.microsoft.com/office/drawing/2014/main" xmlns="" id="{CC6DC3E3-8D88-EC4B-9683-470136F740D0}"/>
              </a:ext>
            </a:extLst>
          </p:cNvPr>
          <p:cNvSpPr/>
          <p:nvPr/>
        </p:nvSpPr>
        <p:spPr>
          <a:xfrm flipH="1">
            <a:off x="3836407" y="646888"/>
            <a:ext cx="647700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hangingPunct="0"/>
            <a:endParaRPr b="1" kern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40" name="the ends of the nuclear landscape: light exotic nuclei">
            <a:extLst>
              <a:ext uri="{FF2B5EF4-FFF2-40B4-BE49-F238E27FC236}">
                <a16:creationId xmlns:a16="http://schemas.microsoft.com/office/drawing/2014/main" xmlns="" id="{C182929C-C066-1E4A-8AA4-18BC15FDA519}"/>
              </a:ext>
            </a:extLst>
          </p:cNvPr>
          <p:cNvSpPr/>
          <p:nvPr/>
        </p:nvSpPr>
        <p:spPr>
          <a:xfrm>
            <a:off x="190148" y="163114"/>
            <a:ext cx="1908534" cy="338554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buSzPct val="100000"/>
              <a:buChar char="•"/>
              <a:defRPr sz="1600" b="0" u="sng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hangingPunct="0"/>
            <a:r>
              <a:rPr kern="0" dirty="0">
                <a:latin typeface="Calibri Light" panose="020F0302020204030204"/>
                <a:sym typeface="Arial"/>
              </a:rPr>
              <a:t> light exotic nuclei</a:t>
            </a:r>
          </a:p>
        </p:txBody>
      </p:sp>
      <p:sp>
        <p:nvSpPr>
          <p:cNvPr id="241" name="Quadrado">
            <a:extLst>
              <a:ext uri="{FF2B5EF4-FFF2-40B4-BE49-F238E27FC236}">
                <a16:creationId xmlns:a16="http://schemas.microsoft.com/office/drawing/2014/main" xmlns="" id="{425E6927-BE24-C447-9327-5DF09C4985D2}"/>
              </a:ext>
            </a:extLst>
          </p:cNvPr>
          <p:cNvSpPr/>
          <p:nvPr/>
        </p:nvSpPr>
        <p:spPr>
          <a:xfrm>
            <a:off x="3836407" y="150413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42" name="Quadrado">
            <a:extLst>
              <a:ext uri="{FF2B5EF4-FFF2-40B4-BE49-F238E27FC236}">
                <a16:creationId xmlns:a16="http://schemas.microsoft.com/office/drawing/2014/main" xmlns="" id="{359AA835-52F0-D946-896F-F12B717AFBFD}"/>
              </a:ext>
            </a:extLst>
          </p:cNvPr>
          <p:cNvSpPr/>
          <p:nvPr/>
        </p:nvSpPr>
        <p:spPr>
          <a:xfrm>
            <a:off x="3836407" y="1720038"/>
            <a:ext cx="215900" cy="215901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43" name="nuclei             B.E(MeV) (structure)…">
            <a:extLst>
              <a:ext uri="{FF2B5EF4-FFF2-40B4-BE49-F238E27FC236}">
                <a16:creationId xmlns:a16="http://schemas.microsoft.com/office/drawing/2014/main" xmlns="" id="{B500FFF1-D317-2244-97DC-8ED29FC7CADD}"/>
              </a:ext>
            </a:extLst>
          </p:cNvPr>
          <p:cNvSpPr txBox="1">
            <a:spLocks noChangeAspect="1"/>
          </p:cNvSpPr>
          <p:nvPr/>
        </p:nvSpPr>
        <p:spPr>
          <a:xfrm>
            <a:off x="6285761" y="4357862"/>
            <a:ext cx="5830106" cy="2477601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600"/>
            </a:pPr>
            <a:r>
              <a:rPr sz="1200"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</a:t>
            </a:r>
            <a:r>
              <a:rPr sz="1200" b="1" u="sng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sz="2800" b="1" u="sng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nuclei   </a:t>
            </a:r>
            <a:r>
              <a:rPr sz="2800"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   </a:t>
            </a:r>
            <a:r>
              <a:rPr sz="2800" b="1" u="sng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B.E(MeV) (structure)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11Li (T</a:t>
            </a:r>
            <a:r>
              <a:rPr sz="2800" b="1" kern="0" baseline="-25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1/2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=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8.75ms</a:t>
            </a: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)       0.300 (n+n+9Li)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6He (T</a:t>
            </a:r>
            <a:r>
              <a:rPr sz="2800" b="1" kern="0" baseline="-25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1/2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=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807ms</a:t>
            </a: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)</a:t>
            </a:r>
            <a:r>
              <a:rPr sz="2800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</a:t>
            </a: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0.973 (2n+alfa)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11Be (T</a:t>
            </a:r>
            <a:r>
              <a:rPr sz="2800" b="1" kern="0" baseline="-25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1/2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=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13.81s</a:t>
            </a: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)       0.501 (n+10Be)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8B (T</a:t>
            </a:r>
            <a:r>
              <a:rPr sz="2800" b="1" kern="0" baseline="-25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1/2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=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770 </a:t>
            </a:r>
            <a:r>
              <a:rPr sz="2800" b="1" kern="0" baseline="3000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ms</a:t>
            </a:r>
            <a:r>
              <a:rPr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)        0.137 (p+7Be)</a:t>
            </a:r>
            <a:r>
              <a:rPr lang="pt-BR" sz="2800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17F ( 64.5 s)                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0.6 </a:t>
            </a:r>
            <a:r>
              <a:rPr lang="pt-BR" sz="2800" b="1" kern="0" baseline="3000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MeV</a:t>
            </a: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(p+16O) 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                                   </a:t>
            </a:r>
            <a:r>
              <a:rPr lang="pt-BR" sz="2800" b="1" kern="0" baseline="30000" dirty="0" smtClean="0">
                <a:solidFill>
                  <a:srgbClr val="000000"/>
                </a:solidFill>
                <a:latin typeface="Calibri Light" panose="020F0302020204030204"/>
                <a:sym typeface="Arial"/>
              </a:rPr>
              <a:t>0.1 </a:t>
            </a:r>
            <a:r>
              <a:rPr lang="pt-BR" sz="2800" b="1" kern="0" baseline="3000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MeV</a:t>
            </a: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for 1st 17F </a:t>
            </a:r>
            <a:r>
              <a:rPr lang="pt-BR" sz="2800" b="1" kern="0" baseline="3000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excited</a:t>
            </a: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pt-BR" sz="2800" b="1" kern="0" baseline="3000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state</a:t>
            </a:r>
            <a:r>
              <a:rPr lang="pt-BR" sz="20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                                            </a:t>
            </a:r>
          </a:p>
        </p:txBody>
      </p:sp>
      <p:sp>
        <p:nvSpPr>
          <p:cNvPr id="244" name="7Be">
            <a:extLst>
              <a:ext uri="{FF2B5EF4-FFF2-40B4-BE49-F238E27FC236}">
                <a16:creationId xmlns:a16="http://schemas.microsoft.com/office/drawing/2014/main" xmlns="" id="{04C82606-AB5A-F243-8E6A-E14DEB25C6D1}"/>
              </a:ext>
            </a:extLst>
          </p:cNvPr>
          <p:cNvSpPr txBox="1"/>
          <p:nvPr/>
        </p:nvSpPr>
        <p:spPr>
          <a:xfrm>
            <a:off x="3625438" y="1500641"/>
            <a:ext cx="17248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lang="pt-BR" sz="900" kern="0" baseline="30000" dirty="0">
                <a:solidFill>
                  <a:srgbClr val="FFFFFF"/>
                </a:solidFill>
                <a:highlight>
                  <a:srgbClr val="000000"/>
                </a:highlight>
                <a:latin typeface="Calibri Light" panose="020F0302020204030204"/>
                <a:sym typeface="Arial"/>
              </a:rPr>
              <a:t>8</a:t>
            </a:r>
            <a:r>
              <a:rPr sz="900" kern="0" baseline="30000" dirty="0">
                <a:solidFill>
                  <a:srgbClr val="FFFFFF"/>
                </a:solidFill>
                <a:highlight>
                  <a:srgbClr val="000000"/>
                </a:highlight>
                <a:latin typeface="Calibri Light" panose="020F0302020204030204"/>
                <a:sym typeface="Arial"/>
              </a:rPr>
              <a:t>B</a:t>
            </a:r>
          </a:p>
        </p:txBody>
      </p:sp>
      <p:sp>
        <p:nvSpPr>
          <p:cNvPr id="245" name="Quadrado">
            <a:extLst>
              <a:ext uri="{FF2B5EF4-FFF2-40B4-BE49-F238E27FC236}">
                <a16:creationId xmlns:a16="http://schemas.microsoft.com/office/drawing/2014/main" xmlns="" id="{314D6560-26ED-D34E-B527-D74B01C46A2F}"/>
              </a:ext>
            </a:extLst>
          </p:cNvPr>
          <p:cNvSpPr/>
          <p:nvPr/>
        </p:nvSpPr>
        <p:spPr>
          <a:xfrm>
            <a:off x="4688275" y="631250"/>
            <a:ext cx="215900" cy="215900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</p:spPr>
        <p:txBody>
          <a:bodyPr lIns="45719" rIns="45719" anchor="ctr"/>
          <a:lstStyle/>
          <a:p>
            <a:pPr hangingPunct="0">
              <a:spcBef>
                <a:spcPts val="700"/>
              </a:spcBef>
              <a:defRPr>
                <a:solidFill>
                  <a:srgbClr val="FFFFFF"/>
                </a:solidFill>
              </a:defRPr>
            </a:pPr>
            <a:endParaRPr b="1" kern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46" name="CaixaDeTexto 245">
            <a:extLst>
              <a:ext uri="{FF2B5EF4-FFF2-40B4-BE49-F238E27FC236}">
                <a16:creationId xmlns:a16="http://schemas.microsoft.com/office/drawing/2014/main" xmlns="" id="{8157D03D-A85B-4B49-B921-E1839BFFE842}"/>
              </a:ext>
            </a:extLst>
          </p:cNvPr>
          <p:cNvSpPr txBox="1"/>
          <p:nvPr/>
        </p:nvSpPr>
        <p:spPr>
          <a:xfrm>
            <a:off x="4681368" y="627703"/>
            <a:ext cx="2382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pt-BR" sz="1000" b="1" kern="0" baseline="30000" dirty="0">
                <a:ln>
                  <a:solidFill>
                    <a:srgbClr val="FFFFFF"/>
                  </a:solidFill>
                </a:ln>
                <a:noFill/>
                <a:highlight>
                  <a:srgbClr val="0000FF"/>
                </a:highlight>
                <a:latin typeface="Calibri Light" panose="020F0302020204030204"/>
                <a:sym typeface="Arial"/>
              </a:rPr>
              <a:t>17</a:t>
            </a:r>
            <a:r>
              <a:rPr lang="pt-BR" sz="1000" b="1" kern="0" dirty="0">
                <a:ln>
                  <a:solidFill>
                    <a:srgbClr val="FFFFFF"/>
                  </a:solidFill>
                </a:ln>
                <a:noFill/>
                <a:highlight>
                  <a:srgbClr val="0000FF"/>
                </a:highlight>
                <a:latin typeface="Calibri Light" panose="020F0302020204030204"/>
                <a:sym typeface="Arial"/>
              </a:rPr>
              <a:t>F</a:t>
            </a:r>
          </a:p>
        </p:txBody>
      </p:sp>
      <p:sp>
        <p:nvSpPr>
          <p:cNvPr id="247" name="8He">
            <a:extLst>
              <a:ext uri="{FF2B5EF4-FFF2-40B4-BE49-F238E27FC236}">
                <a16:creationId xmlns:a16="http://schemas.microsoft.com/office/drawing/2014/main" xmlns="" id="{8A1BCED4-FBAB-614D-93A6-F717C1F3BEC7}"/>
              </a:ext>
            </a:extLst>
          </p:cNvPr>
          <p:cNvSpPr txBox="1"/>
          <p:nvPr/>
        </p:nvSpPr>
        <p:spPr>
          <a:xfrm>
            <a:off x="4674999" y="1955201"/>
            <a:ext cx="21896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27025" indent="-327025" defTabSz="457200" hangingPunct="0">
              <a:spcBef>
                <a:spcPts val="200"/>
              </a:spcBef>
              <a:defRPr sz="900" b="0" baseline="30000">
                <a:solidFill>
                  <a:srgbClr val="FFFFFF"/>
                </a:solidFill>
              </a:defRPr>
            </a:pPr>
            <a:r>
              <a:rPr lang="pt-BR" sz="900"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11Li</a:t>
            </a:r>
            <a:endParaRPr sz="900" kern="0" baseline="30000" dirty="0">
              <a:solidFill>
                <a:srgbClr val="FFFFFF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249" name="nuclei             B.E(MeV) (structure)…">
            <a:extLst>
              <a:ext uri="{FF2B5EF4-FFF2-40B4-BE49-F238E27FC236}">
                <a16:creationId xmlns:a16="http://schemas.microsoft.com/office/drawing/2014/main" xmlns="" id="{11861E9E-5B79-C94A-BEFF-5B2FB85A2624}"/>
              </a:ext>
            </a:extLst>
          </p:cNvPr>
          <p:cNvSpPr txBox="1"/>
          <p:nvPr/>
        </p:nvSpPr>
        <p:spPr>
          <a:xfrm>
            <a:off x="98652" y="5182411"/>
            <a:ext cx="6071358" cy="1500411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27025" indent="-327025" defTabSz="457200" hangingPunct="0">
              <a:spcBef>
                <a:spcPts val="300"/>
              </a:spcBef>
              <a:defRPr sz="1600"/>
            </a:pPr>
            <a:r>
              <a:rPr sz="1200" b="1" u="sng" kern="0" dirty="0">
                <a:solidFill>
                  <a:srgbClr val="000000"/>
                </a:solidFill>
                <a:sym typeface="Arial"/>
              </a:rPr>
              <a:t>       </a:t>
            </a:r>
            <a:r>
              <a:rPr lang="pt-BR" sz="2800" b="1" u="sng" kern="0" dirty="0" err="1">
                <a:solidFill>
                  <a:srgbClr val="000000"/>
                </a:solidFill>
                <a:sym typeface="Arial"/>
              </a:rPr>
              <a:t>weakly</a:t>
            </a:r>
            <a:r>
              <a:rPr lang="pt-BR" sz="2800" b="1" u="sng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pt-BR" sz="2800" b="1" u="sng" kern="0" dirty="0" err="1">
                <a:solidFill>
                  <a:srgbClr val="000000"/>
                </a:solidFill>
                <a:sym typeface="Arial"/>
              </a:rPr>
              <a:t>bound</a:t>
            </a:r>
            <a:r>
              <a:rPr sz="2800" b="1" u="sng" kern="0" dirty="0">
                <a:solidFill>
                  <a:srgbClr val="000000"/>
                </a:solidFill>
                <a:sym typeface="Arial"/>
              </a:rPr>
              <a:t> nuclei             B.E(MeV) 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          6</a:t>
            </a:r>
            <a:r>
              <a:rPr sz="2800" b="1" kern="0" baseline="30000" dirty="0">
                <a:solidFill>
                  <a:srgbClr val="000000"/>
                </a:solidFill>
                <a:sym typeface="Arial"/>
              </a:rPr>
              <a:t>Li    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                                       </a:t>
            </a:r>
            <a:r>
              <a:rPr sz="2800" b="1" kern="0" baseline="30000" dirty="0">
                <a:solidFill>
                  <a:srgbClr val="000000"/>
                </a:solidFill>
                <a:sym typeface="Arial"/>
              </a:rPr>
              <a:t>    </a:t>
            </a:r>
            <a:r>
              <a:rPr lang="pt-BR" sz="2800" b="1" kern="0" baseline="30000" dirty="0" smtClean="0">
                <a:solidFill>
                  <a:srgbClr val="000000"/>
                </a:solidFill>
                <a:sym typeface="Arial"/>
              </a:rPr>
              <a:t>                1.47</a:t>
            </a:r>
            <a:r>
              <a:rPr sz="2800" b="1" kern="0" baseline="3000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(</a:t>
            </a:r>
            <a:r>
              <a:rPr lang="pt-BR" sz="2800" b="1" kern="0" baseline="30000" dirty="0" err="1">
                <a:solidFill>
                  <a:srgbClr val="000000"/>
                </a:solidFill>
                <a:latin typeface="Symbol" pitchFamily="2" charset="2"/>
                <a:sym typeface="Arial"/>
              </a:rPr>
              <a:t>a</a:t>
            </a:r>
            <a:r>
              <a:rPr lang="pt-BR" sz="2800" b="1" kern="0" baseline="30000" dirty="0" err="1">
                <a:solidFill>
                  <a:srgbClr val="000000"/>
                </a:solidFill>
                <a:sym typeface="Arial"/>
              </a:rPr>
              <a:t>+d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)</a:t>
            </a:r>
            <a:endParaRPr sz="2800" b="1" kern="0" baseline="30000" dirty="0">
              <a:solidFill>
                <a:srgbClr val="000000"/>
              </a:solidFill>
              <a:sym typeface="Arial"/>
            </a:endParaRP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lang="pt-BR" sz="2800" kern="0" baseline="30000" dirty="0">
                <a:solidFill>
                  <a:srgbClr val="000000"/>
                </a:solidFill>
                <a:sym typeface="Arial"/>
              </a:rPr>
              <a:t>          </a:t>
            </a: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7Li </a:t>
            </a:r>
            <a:r>
              <a:rPr lang="pt-BR" sz="2800" kern="0" baseline="30000" dirty="0">
                <a:solidFill>
                  <a:srgbClr val="000000"/>
                </a:solidFill>
                <a:sym typeface="Arial"/>
              </a:rPr>
              <a:t>       </a:t>
            </a:r>
            <a:r>
              <a:rPr sz="2800" kern="0" baseline="30000" dirty="0">
                <a:solidFill>
                  <a:srgbClr val="000000"/>
                </a:solidFill>
                <a:sym typeface="Arial"/>
              </a:rPr>
              <a:t>    </a:t>
            </a:r>
            <a:r>
              <a:rPr lang="pt-BR" sz="2800" kern="0" baseline="30000" dirty="0">
                <a:solidFill>
                  <a:srgbClr val="000000"/>
                </a:solidFill>
                <a:sym typeface="Arial"/>
              </a:rPr>
              <a:t>                                  </a:t>
            </a:r>
            <a:r>
              <a:rPr lang="pt-BR" sz="2800" kern="0" baseline="30000" dirty="0" smtClean="0">
                <a:solidFill>
                  <a:srgbClr val="000000"/>
                </a:solidFill>
                <a:sym typeface="Arial"/>
              </a:rPr>
              <a:t>                 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2.46</a:t>
            </a:r>
            <a:r>
              <a:rPr sz="2800" b="1" kern="0" baseline="30000" dirty="0">
                <a:solidFill>
                  <a:srgbClr val="000000"/>
                </a:solidFill>
                <a:sym typeface="Arial"/>
              </a:rPr>
              <a:t> 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(</a:t>
            </a:r>
            <a:r>
              <a:rPr lang="pt-BR" sz="2800" b="1" kern="0" baseline="30000" dirty="0" err="1">
                <a:solidFill>
                  <a:srgbClr val="000000"/>
                </a:solidFill>
                <a:latin typeface="Symbol" pitchFamily="2" charset="2"/>
                <a:sym typeface="Arial"/>
              </a:rPr>
              <a:t>a</a:t>
            </a:r>
            <a:r>
              <a:rPr lang="pt-BR" sz="2800" b="1" kern="0" baseline="30000" dirty="0" err="1">
                <a:solidFill>
                  <a:srgbClr val="000000"/>
                </a:solidFill>
                <a:sym typeface="Arial"/>
              </a:rPr>
              <a:t>+t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)</a:t>
            </a:r>
          </a:p>
          <a:p>
            <a:pPr marL="327025" indent="-327025" defTabSz="457200" hangingPunct="0">
              <a:spcBef>
                <a:spcPts val="300"/>
              </a:spcBef>
              <a:defRPr sz="1600" baseline="30000"/>
            </a:pP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          </a:t>
            </a:r>
            <a:r>
              <a:rPr lang="pt-BR" sz="2800" b="1" kern="0" baseline="30000" dirty="0" smtClean="0">
                <a:solidFill>
                  <a:srgbClr val="000000"/>
                </a:solidFill>
                <a:sym typeface="Arial"/>
              </a:rPr>
              <a:t>9Be                                                             1.67 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(</a:t>
            </a:r>
            <a:r>
              <a:rPr lang="pt-BR" sz="2800" b="1" kern="0" baseline="30000" dirty="0" err="1">
                <a:solidFill>
                  <a:srgbClr val="000000"/>
                </a:solidFill>
                <a:latin typeface="Symbol" pitchFamily="2" charset="2"/>
                <a:sym typeface="Arial"/>
              </a:rPr>
              <a:t>a+a</a:t>
            </a:r>
            <a:r>
              <a:rPr lang="pt-BR" sz="2800" b="1" kern="0" baseline="30000" dirty="0" err="1">
                <a:solidFill>
                  <a:srgbClr val="000000"/>
                </a:solidFill>
                <a:sym typeface="Arial"/>
              </a:rPr>
              <a:t>+n</a:t>
            </a:r>
            <a:r>
              <a:rPr lang="pt-BR" sz="2800" b="1" kern="0" baseline="30000" dirty="0">
                <a:solidFill>
                  <a:srgbClr val="000000"/>
                </a:solidFill>
                <a:sym typeface="Arial"/>
              </a:rPr>
              <a:t>)  </a:t>
            </a:r>
            <a:r>
              <a:rPr lang="pt-BR" sz="28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     </a:t>
            </a:r>
            <a:r>
              <a:rPr lang="pt-BR" sz="1600" b="1" kern="0" baseline="3000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     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9A41CBA-4FF5-8449-950C-2E9A7C200B11}"/>
              </a:ext>
            </a:extLst>
          </p:cNvPr>
          <p:cNvSpPr txBox="1"/>
          <p:nvPr/>
        </p:nvSpPr>
        <p:spPr>
          <a:xfrm>
            <a:off x="130762" y="4234139"/>
            <a:ext cx="519789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pt-BR" sz="2800"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`normal` </a:t>
            </a:r>
            <a:r>
              <a:rPr lang="pt-BR" sz="2800" b="1" kern="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binding</a:t>
            </a:r>
            <a:r>
              <a:rPr lang="pt-BR" sz="2800"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pt-BR" sz="2800" b="1" kern="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energies</a:t>
            </a:r>
            <a:r>
              <a:rPr lang="pt-BR" sz="2800" b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7-10 </a:t>
            </a:r>
            <a:r>
              <a:rPr lang="pt-BR" sz="2800" b="1" kern="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MeV</a:t>
            </a:r>
            <a:endParaRPr lang="pt-BR" sz="2800" b="1" kern="0" dirty="0">
              <a:solidFill>
                <a:srgbClr val="000000"/>
              </a:solidFill>
              <a:latin typeface="Calibri Light" panose="020F03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756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?id=H" descr="th?id=H">
            <a:extLst>
              <a:ext uri="{FF2B5EF4-FFF2-40B4-BE49-F238E27FC236}">
                <a16:creationId xmlns:a16="http://schemas.microsoft.com/office/drawing/2014/main" xmlns="" id="{AABB2F88-2EBF-D646-BA9D-DBCDCFF3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13" y="3396954"/>
            <a:ext cx="1931288" cy="169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th?id=H" descr="th?id=H">
            <a:extLst>
              <a:ext uri="{FF2B5EF4-FFF2-40B4-BE49-F238E27FC236}">
                <a16:creationId xmlns:a16="http://schemas.microsoft.com/office/drawing/2014/main" xmlns="" id="{0CADCE7D-6DC3-434C-807D-E576238F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78" y="506280"/>
            <a:ext cx="2280959" cy="21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For stable nuclei R=r0*A1/3, r0~1.3 fm…">
            <a:extLst>
              <a:ext uri="{FF2B5EF4-FFF2-40B4-BE49-F238E27FC236}">
                <a16:creationId xmlns:a16="http://schemas.microsoft.com/office/drawing/2014/main" xmlns="" id="{192A0A03-2FB3-DD49-A3FE-C0A83D1509CE}"/>
              </a:ext>
            </a:extLst>
          </p:cNvPr>
          <p:cNvSpPr txBox="1"/>
          <p:nvPr/>
        </p:nvSpPr>
        <p:spPr>
          <a:xfrm>
            <a:off x="493791" y="511865"/>
            <a:ext cx="3713515" cy="1092415"/>
          </a:xfrm>
          <a:prstGeom prst="rect">
            <a:avLst/>
          </a:prstGeom>
          <a:solidFill>
            <a:srgbClr val="0000A4"/>
          </a:solidFill>
          <a:ln w="15875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hangingPunct="0">
              <a:lnSpc>
                <a:spcPct val="124000"/>
              </a:lnSpc>
              <a:defRPr b="0">
                <a:solidFill>
                  <a:srgbClr val="FFFFFF"/>
                </a:solidFill>
              </a:defRPr>
            </a:pP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For stable nuclei </a:t>
            </a:r>
            <a:r>
              <a:rPr kern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R=r</a:t>
            </a:r>
            <a:r>
              <a:rPr kern="0" baseline="-25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0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*A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1/3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,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 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r</a:t>
            </a:r>
            <a:r>
              <a:rPr kern="0" baseline="-25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0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~1.3 </a:t>
            </a:r>
            <a:r>
              <a:rPr kern="0" dirty="0" err="1">
                <a:solidFill>
                  <a:srgbClr val="FFFFFF"/>
                </a:solidFill>
                <a:latin typeface="Calibri Light" panose="020F0302020204030204"/>
                <a:sym typeface="Arial"/>
              </a:rPr>
              <a:t>fm</a:t>
            </a:r>
            <a:endParaRPr kern="0" dirty="0">
              <a:solidFill>
                <a:srgbClr val="FFFFFF"/>
              </a:solidFill>
              <a:latin typeface="Calibri Light" panose="020F0302020204030204"/>
              <a:sym typeface="Arial"/>
            </a:endParaRPr>
          </a:p>
          <a:p>
            <a:pPr hangingPunct="0">
              <a:spcBef>
                <a:spcPts val="400"/>
              </a:spcBef>
              <a:defRPr b="0">
                <a:solidFill>
                  <a:srgbClr val="FFFFFF"/>
                </a:solidFill>
              </a:defRPr>
            </a:pP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but for halo nuclei: 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11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Li,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6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He, 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11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Be ...</a:t>
            </a:r>
          </a:p>
          <a:p>
            <a:pPr hangingPunct="0">
              <a:spcBef>
                <a:spcPts val="400"/>
              </a:spcBef>
              <a:defRPr b="0">
                <a:solidFill>
                  <a:srgbClr val="FFFFFF"/>
                </a:solidFill>
              </a:defRPr>
            </a:pP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                  R&gt;r</a:t>
            </a:r>
            <a:r>
              <a:rPr kern="0" baseline="-25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0</a:t>
            </a:r>
            <a:r>
              <a:rPr kern="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*A</a:t>
            </a:r>
            <a:r>
              <a:rPr kern="0" baseline="30000" dirty="0">
                <a:solidFill>
                  <a:srgbClr val="FFFFFF"/>
                </a:solidFill>
                <a:latin typeface="Calibri Light" panose="020F0302020204030204"/>
                <a:sym typeface="Arial"/>
              </a:rPr>
              <a:t>1/3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246A2EFF-5BFC-154D-84D6-12F37A400EE1}"/>
              </a:ext>
            </a:extLst>
          </p:cNvPr>
          <p:cNvGrpSpPr>
            <a:grpSpLocks noChangeAspect="1"/>
          </p:cNvGrpSpPr>
          <p:nvPr/>
        </p:nvGrpSpPr>
        <p:grpSpPr>
          <a:xfrm>
            <a:off x="116425" y="2315376"/>
            <a:ext cx="5373486" cy="4752000"/>
            <a:chOff x="5582653" y="2498404"/>
            <a:chExt cx="3577081" cy="3631197"/>
          </a:xfrm>
        </p:grpSpPr>
        <p:pic>
          <p:nvPicPr>
            <p:cNvPr id="42" name="Imagem 40" descr="Uma imagem contendo mapa, texto&#10;&#10;&#10;&#10;Descrição gerada automaticamente">
              <a:extLst>
                <a:ext uri="{FF2B5EF4-FFF2-40B4-BE49-F238E27FC236}">
                  <a16:creationId xmlns:a16="http://schemas.microsoft.com/office/drawing/2014/main" xmlns="" id="{5EBAFCF2-FC31-2B47-8969-58F6176D9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653" y="2498404"/>
              <a:ext cx="3577081" cy="363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6B14FD4F-FA57-1D41-B867-1A1548A2E33C}"/>
                </a:ext>
              </a:extLst>
            </p:cNvPr>
            <p:cNvSpPr txBox="1"/>
            <p:nvPr/>
          </p:nvSpPr>
          <p:spPr>
            <a:xfrm>
              <a:off x="5950915" y="2585955"/>
              <a:ext cx="2093172" cy="343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hangingPunct="0"/>
              <a:r>
                <a:rPr lang="pt-BR" b="1" kern="0" dirty="0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Total </a:t>
              </a:r>
              <a:r>
                <a:rPr lang="pt-BR" b="1" kern="0" dirty="0" err="1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reaction</a:t>
              </a:r>
              <a:r>
                <a:rPr lang="pt-BR" b="1" kern="0" dirty="0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 </a:t>
              </a:r>
              <a:r>
                <a:rPr lang="pt-BR" b="1" kern="0" dirty="0" err="1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cross</a:t>
              </a:r>
              <a:r>
                <a:rPr lang="pt-BR" b="1" kern="0" dirty="0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 </a:t>
              </a:r>
              <a:r>
                <a:rPr lang="pt-BR" b="1" kern="0" dirty="0" err="1">
                  <a:solidFill>
                    <a:srgbClr val="000000"/>
                  </a:solidFill>
                  <a:latin typeface="Calibri Light" panose="020F0302020204030204"/>
                  <a:sym typeface="Arial"/>
                </a:rPr>
                <a:t>section</a:t>
              </a:r>
              <a:endParaRPr lang="pt-BR" b="1" kern="0" dirty="0">
                <a:solidFill>
                  <a:srgbClr val="000000"/>
                </a:solidFill>
                <a:latin typeface="Calibri Light" panose="020F0302020204030204"/>
                <a:sym typeface="Arial"/>
              </a:endParaRPr>
            </a:p>
          </p:txBody>
        </p:sp>
      </p:grpSp>
      <p:sp>
        <p:nvSpPr>
          <p:cNvPr id="43" name="the ends of the nuclear landscape: light exotic nuclei">
            <a:extLst>
              <a:ext uri="{FF2B5EF4-FFF2-40B4-BE49-F238E27FC236}">
                <a16:creationId xmlns:a16="http://schemas.microsoft.com/office/drawing/2014/main" xmlns="" id="{9283A25C-2B7E-844E-9D1C-EFE37E040F37}"/>
              </a:ext>
            </a:extLst>
          </p:cNvPr>
          <p:cNvSpPr/>
          <p:nvPr/>
        </p:nvSpPr>
        <p:spPr>
          <a:xfrm>
            <a:off x="1552575" y="58737"/>
            <a:ext cx="1595948" cy="338554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27025" indent="-327025" defTabSz="457200">
              <a:spcBef>
                <a:spcPts val="300"/>
              </a:spcBef>
              <a:buSzPct val="100000"/>
              <a:buChar char="•"/>
              <a:defRPr sz="1600" b="0" u="sng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hangingPunct="0"/>
            <a:r>
              <a:rPr lang="pt-BR" kern="0" dirty="0">
                <a:latin typeface="Calibri Light" panose="020F0302020204030204"/>
                <a:sym typeface="Arial"/>
              </a:rPr>
              <a:t>halo </a:t>
            </a:r>
            <a:r>
              <a:rPr lang="pt-BR" kern="0" dirty="0" err="1">
                <a:latin typeface="Calibri Light" panose="020F0302020204030204"/>
                <a:sym typeface="Arial"/>
              </a:rPr>
              <a:t>signature</a:t>
            </a:r>
            <a:endParaRPr kern="0" dirty="0">
              <a:latin typeface="Calibri Light" panose="020F0302020204030204"/>
              <a:sym typeface="Arial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E955A47-26B4-804E-9F49-CF9EB53E8B38}"/>
              </a:ext>
            </a:extLst>
          </p:cNvPr>
          <p:cNvSpPr txBox="1"/>
          <p:nvPr/>
        </p:nvSpPr>
        <p:spPr>
          <a:xfrm>
            <a:off x="1365917" y="2052170"/>
            <a:ext cx="14372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pt-BR" i="1" kern="0" dirty="0" err="1">
                <a:solidFill>
                  <a:srgbClr val="000000"/>
                </a:solidFill>
                <a:latin typeface="Calibri Light" panose="020F0302020204030204"/>
                <a:sym typeface="Arial"/>
              </a:rPr>
              <a:t>Tanihata</a:t>
            </a:r>
            <a:r>
              <a:rPr lang="pt-BR" i="1" kern="0" dirty="0">
                <a:solidFill>
                  <a:srgbClr val="000000"/>
                </a:solidFill>
                <a:latin typeface="Calibri Light" panose="020F0302020204030204"/>
                <a:sym typeface="Arial"/>
              </a:rPr>
              <a:t> 1985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37" y="691707"/>
            <a:ext cx="3691598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84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846550" y="1758946"/>
            <a:ext cx="2924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Times New Roman" pitchFamily="18" charset="0"/>
              </a:rPr>
              <a:t>Reações de Quebra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14238" y="875116"/>
            <a:ext cx="5284788" cy="2463800"/>
            <a:chOff x="147" y="1606"/>
            <a:chExt cx="3329" cy="1552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47" y="1606"/>
              <a:ext cx="3329" cy="1173"/>
              <a:chOff x="147" y="1606"/>
              <a:chExt cx="3329" cy="1173"/>
            </a:xfrm>
          </p:grpSpPr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147" y="1606"/>
                <a:ext cx="2727" cy="1173"/>
                <a:chOff x="147" y="1606"/>
                <a:chExt cx="2727" cy="1173"/>
              </a:xfrm>
            </p:grpSpPr>
            <p:sp>
              <p:nvSpPr>
                <p:cNvPr id="65543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2432"/>
                  <a:ext cx="346" cy="347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4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1888"/>
                  <a:ext cx="486" cy="48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45" name="Line 9"/>
                <p:cNvSpPr>
                  <a:spLocks noChangeAspect="1" noChangeShapeType="1"/>
                </p:cNvSpPr>
                <p:nvPr/>
              </p:nvSpPr>
              <p:spPr bwMode="auto">
                <a:xfrm rot="18060000">
                  <a:off x="1406" y="2034"/>
                  <a:ext cx="5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46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7" y="2105"/>
                  <a:ext cx="453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aseline="30000">
                      <a:solidFill>
                        <a:prstClr val="black"/>
                      </a:solidFill>
                      <a:latin typeface="Times New Roman" pitchFamily="18" charset="0"/>
                    </a:rPr>
                    <a:t>6</a:t>
                  </a:r>
                  <a:r>
                    <a:rPr lang="pt-BR" sz="2800">
                      <a:solidFill>
                        <a:prstClr val="black"/>
                      </a:solidFill>
                      <a:latin typeface="Times New Roman" pitchFamily="18" charset="0"/>
                    </a:rPr>
                    <a:t>He</a:t>
                  </a:r>
                  <a:endParaRPr lang="pt-BR" sz="2800" baseline="30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47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81" y="1606"/>
                  <a:ext cx="493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aseline="30000">
                      <a:solidFill>
                        <a:prstClr val="black"/>
                      </a:solidFill>
                      <a:latin typeface="Times New Roman" pitchFamily="18" charset="0"/>
                    </a:rPr>
                    <a:t>58</a:t>
                  </a:r>
                  <a:r>
                    <a:rPr lang="pt-BR" sz="2800">
                      <a:solidFill>
                        <a:prstClr val="black"/>
                      </a:solidFill>
                      <a:latin typeface="Times New Roman" pitchFamily="18" charset="0"/>
                    </a:rPr>
                    <a:t>Ni</a:t>
                  </a:r>
                  <a:endParaRPr lang="pt-BR" sz="2800" baseline="30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5548" name="Line 12"/>
              <p:cNvSpPr>
                <a:spLocks noChangeAspect="1" noChangeShapeType="1"/>
              </p:cNvSpPr>
              <p:nvPr/>
            </p:nvSpPr>
            <p:spPr bwMode="auto">
              <a:xfrm rot="660000">
                <a:off x="2876" y="2269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564" name="Line 28"/>
            <p:cNvSpPr>
              <a:spLocks noChangeAspect="1" noChangeShapeType="1"/>
            </p:cNvSpPr>
            <p:nvPr/>
          </p:nvSpPr>
          <p:spPr bwMode="auto">
            <a:xfrm>
              <a:off x="567" y="2568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1247" y="2296"/>
              <a:ext cx="288" cy="28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rot="1800000">
              <a:off x="1202" y="2795"/>
              <a:ext cx="375" cy="103"/>
              <a:chOff x="1202" y="2795"/>
              <a:chExt cx="375" cy="103"/>
            </a:xfrm>
          </p:grpSpPr>
          <p:sp>
            <p:nvSpPr>
              <p:cNvPr id="65568" name="Oval 32"/>
              <p:cNvSpPr>
                <a:spLocks noChangeAspect="1" noChangeArrowheads="1"/>
              </p:cNvSpPr>
              <p:nvPr/>
            </p:nvSpPr>
            <p:spPr bwMode="auto">
              <a:xfrm>
                <a:off x="1202" y="2795"/>
                <a:ext cx="103" cy="103"/>
              </a:xfrm>
              <a:prstGeom prst="ellipse">
                <a:avLst/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5569" name="Oval 33"/>
              <p:cNvSpPr>
                <a:spLocks noChangeAspect="1" noChangeArrowheads="1"/>
              </p:cNvSpPr>
              <p:nvPr/>
            </p:nvSpPr>
            <p:spPr bwMode="auto">
              <a:xfrm>
                <a:off x="1474" y="2795"/>
                <a:ext cx="103" cy="103"/>
              </a:xfrm>
              <a:prstGeom prst="ellipse">
                <a:avLst/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5570" name="Line 34"/>
              <p:cNvSpPr>
                <a:spLocks noChangeShapeType="1"/>
              </p:cNvSpPr>
              <p:nvPr/>
            </p:nvSpPr>
            <p:spPr bwMode="auto">
              <a:xfrm>
                <a:off x="1292" y="2840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572" name="Line 36"/>
            <p:cNvSpPr>
              <a:spLocks noChangeAspect="1" noChangeShapeType="1"/>
            </p:cNvSpPr>
            <p:nvPr/>
          </p:nvSpPr>
          <p:spPr bwMode="auto">
            <a:xfrm rot="1800000">
              <a:off x="1610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5573" name="Text Box 37"/>
            <p:cNvSpPr txBox="1">
              <a:spLocks noChangeAspect="1" noChangeArrowheads="1"/>
            </p:cNvSpPr>
            <p:nvPr/>
          </p:nvSpPr>
          <p:spPr bwMode="auto">
            <a:xfrm>
              <a:off x="1111" y="1979"/>
              <a:ext cx="4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 baseline="3000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pt-BR" sz="2800">
                  <a:solidFill>
                    <a:prstClr val="black"/>
                  </a:solidFill>
                  <a:latin typeface="Times New Roman" pitchFamily="18" charset="0"/>
                </a:rPr>
                <a:t>He</a:t>
              </a:r>
              <a:endParaRPr lang="pt-BR" sz="2800" baseline="30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270004" y="3737019"/>
            <a:ext cx="7875588" cy="2879725"/>
            <a:chOff x="147" y="1344"/>
            <a:chExt cx="4961" cy="1814"/>
          </a:xfrm>
        </p:grpSpPr>
        <p:grpSp>
          <p:nvGrpSpPr>
            <p:cNvPr id="38" name="Group 41"/>
            <p:cNvGrpSpPr>
              <a:grpSpLocks/>
            </p:cNvGrpSpPr>
            <p:nvPr/>
          </p:nvGrpSpPr>
          <p:grpSpPr bwMode="auto">
            <a:xfrm>
              <a:off x="147" y="1344"/>
              <a:ext cx="4961" cy="1435"/>
              <a:chOff x="147" y="1344"/>
              <a:chExt cx="4961" cy="1435"/>
            </a:xfrm>
          </p:grpSpPr>
          <p:grpSp>
            <p:nvGrpSpPr>
              <p:cNvPr id="47" name="Group 38"/>
              <p:cNvGrpSpPr>
                <a:grpSpLocks/>
              </p:cNvGrpSpPr>
              <p:nvPr/>
            </p:nvGrpSpPr>
            <p:grpSpPr bwMode="auto">
              <a:xfrm>
                <a:off x="147" y="1606"/>
                <a:ext cx="2727" cy="1173"/>
                <a:chOff x="147" y="1606"/>
                <a:chExt cx="2727" cy="1173"/>
              </a:xfrm>
            </p:grpSpPr>
            <p:sp>
              <p:nvSpPr>
                <p:cNvPr id="64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2432"/>
                  <a:ext cx="346" cy="347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1888"/>
                  <a:ext cx="486" cy="48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Line 9"/>
                <p:cNvSpPr>
                  <a:spLocks noChangeAspect="1" noChangeShapeType="1"/>
                </p:cNvSpPr>
                <p:nvPr/>
              </p:nvSpPr>
              <p:spPr bwMode="auto">
                <a:xfrm rot="20700000">
                  <a:off x="1581" y="2255"/>
                  <a:ext cx="7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7" y="2105"/>
                  <a:ext cx="453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aseline="30000">
                      <a:solidFill>
                        <a:prstClr val="black"/>
                      </a:solidFill>
                      <a:latin typeface="Times New Roman" pitchFamily="18" charset="0"/>
                    </a:rPr>
                    <a:t>6</a:t>
                  </a:r>
                  <a:r>
                    <a:rPr lang="pt-BR" sz="2800">
                      <a:solidFill>
                        <a:prstClr val="black"/>
                      </a:solidFill>
                      <a:latin typeface="Times New Roman" pitchFamily="18" charset="0"/>
                    </a:rPr>
                    <a:t>He</a:t>
                  </a:r>
                  <a:endParaRPr lang="pt-BR" sz="2800" baseline="30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8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81" y="1606"/>
                  <a:ext cx="493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aseline="30000">
                      <a:solidFill>
                        <a:prstClr val="black"/>
                      </a:solidFill>
                      <a:latin typeface="Times New Roman" pitchFamily="18" charset="0"/>
                    </a:rPr>
                    <a:t>58</a:t>
                  </a:r>
                  <a:r>
                    <a:rPr lang="pt-BR" sz="2800">
                      <a:solidFill>
                        <a:prstClr val="black"/>
                      </a:solidFill>
                      <a:latin typeface="Times New Roman" pitchFamily="18" charset="0"/>
                    </a:rPr>
                    <a:t>Ni</a:t>
                  </a:r>
                  <a:endParaRPr lang="pt-BR" sz="2800" baseline="30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8" name="Line 12"/>
              <p:cNvSpPr>
                <a:spLocks noChangeAspect="1" noChangeShapeType="1"/>
              </p:cNvSpPr>
              <p:nvPr/>
            </p:nvSpPr>
            <p:spPr bwMode="auto">
              <a:xfrm>
                <a:off x="2925" y="2115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" name="Group 13"/>
              <p:cNvGrpSpPr>
                <a:grpSpLocks noChangeAspect="1"/>
              </p:cNvGrpSpPr>
              <p:nvPr/>
            </p:nvGrpSpPr>
            <p:grpSpPr bwMode="auto">
              <a:xfrm>
                <a:off x="3560" y="1344"/>
                <a:ext cx="1153" cy="1320"/>
                <a:chOff x="2510" y="2105"/>
                <a:chExt cx="960" cy="1098"/>
              </a:xfrm>
            </p:grpSpPr>
            <p:grpSp>
              <p:nvGrpSpPr>
                <p:cNvPr id="57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511" y="2296"/>
                  <a:ext cx="959" cy="907"/>
                  <a:chOff x="2426" y="2296"/>
                  <a:chExt cx="959" cy="907"/>
                </a:xfrm>
              </p:grpSpPr>
              <p:sp>
                <p:nvSpPr>
                  <p:cNvPr id="59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2" y="2422"/>
                    <a:ext cx="681" cy="69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Arc 16"/>
                  <p:cNvSpPr>
                    <a:spLocks noChangeAspect="1"/>
                  </p:cNvSpPr>
                  <p:nvPr/>
                </p:nvSpPr>
                <p:spPr bwMode="auto">
                  <a:xfrm rot="180000">
                    <a:off x="2880" y="2341"/>
                    <a:ext cx="460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Arc 17"/>
                  <p:cNvSpPr>
                    <a:spLocks noChangeAspect="1"/>
                  </p:cNvSpPr>
                  <p:nvPr/>
                </p:nvSpPr>
                <p:spPr bwMode="auto">
                  <a:xfrm rot="180000">
                    <a:off x="2925" y="2296"/>
                    <a:ext cx="460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Arc 18"/>
                  <p:cNvSpPr>
                    <a:spLocks noChangeAspect="1"/>
                  </p:cNvSpPr>
                  <p:nvPr/>
                </p:nvSpPr>
                <p:spPr bwMode="auto">
                  <a:xfrm rot="10980000">
                    <a:off x="2472" y="2704"/>
                    <a:ext cx="460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Arc 19"/>
                  <p:cNvSpPr>
                    <a:spLocks noChangeAspect="1"/>
                  </p:cNvSpPr>
                  <p:nvPr/>
                </p:nvSpPr>
                <p:spPr bwMode="auto">
                  <a:xfrm rot="10980000">
                    <a:off x="2426" y="2743"/>
                    <a:ext cx="460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8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10" y="2105"/>
                  <a:ext cx="431" cy="27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800" baseline="30000">
                      <a:solidFill>
                        <a:prstClr val="black"/>
                      </a:solidFill>
                      <a:latin typeface="Times New Roman" pitchFamily="18" charset="0"/>
                    </a:rPr>
                    <a:t>62</a:t>
                  </a:r>
                  <a:r>
                    <a:rPr lang="pt-BR" sz="2800">
                      <a:solidFill>
                        <a:prstClr val="black"/>
                      </a:solidFill>
                      <a:latin typeface="Times New Roman" pitchFamily="18" charset="0"/>
                    </a:rPr>
                    <a:t>Zn</a:t>
                  </a:r>
                  <a:endParaRPr lang="pt-BR" sz="2800" baseline="30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0" name="Group 39"/>
              <p:cNvGrpSpPr>
                <a:grpSpLocks/>
              </p:cNvGrpSpPr>
              <p:nvPr/>
            </p:nvGrpSpPr>
            <p:grpSpPr bwMode="auto">
              <a:xfrm>
                <a:off x="4059" y="1451"/>
                <a:ext cx="1049" cy="1220"/>
                <a:chOff x="4371" y="1451"/>
                <a:chExt cx="1049" cy="1220"/>
              </a:xfrm>
            </p:grpSpPr>
            <p:sp>
              <p:nvSpPr>
                <p:cNvPr id="51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025" y="1451"/>
                  <a:ext cx="68" cy="6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5352" y="1724"/>
                  <a:ext cx="68" cy="68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5057" y="2568"/>
                  <a:ext cx="103" cy="103"/>
                </a:xfrm>
                <a:prstGeom prst="ellipse">
                  <a:avLst/>
                </a:prstGeom>
                <a:solidFill>
                  <a:srgbClr val="3399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34" y="1560"/>
                  <a:ext cx="437" cy="3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88" y="1778"/>
                  <a:ext cx="709" cy="3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4371" y="2214"/>
                  <a:ext cx="654" cy="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Line 28"/>
            <p:cNvSpPr>
              <a:spLocks noChangeAspect="1" noChangeShapeType="1"/>
            </p:cNvSpPr>
            <p:nvPr/>
          </p:nvSpPr>
          <p:spPr bwMode="auto">
            <a:xfrm>
              <a:off x="567" y="2568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1247" y="2296"/>
              <a:ext cx="288" cy="28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41" name="Group 35"/>
            <p:cNvGrpSpPr>
              <a:grpSpLocks/>
            </p:cNvGrpSpPr>
            <p:nvPr/>
          </p:nvGrpSpPr>
          <p:grpSpPr bwMode="auto">
            <a:xfrm rot="1800000">
              <a:off x="1202" y="2795"/>
              <a:ext cx="375" cy="103"/>
              <a:chOff x="1202" y="2795"/>
              <a:chExt cx="375" cy="103"/>
            </a:xfrm>
          </p:grpSpPr>
          <p:sp>
            <p:nvSpPr>
              <p:cNvPr id="44" name="Oval 32"/>
              <p:cNvSpPr>
                <a:spLocks noChangeAspect="1" noChangeArrowheads="1"/>
              </p:cNvSpPr>
              <p:nvPr/>
            </p:nvSpPr>
            <p:spPr bwMode="auto">
              <a:xfrm>
                <a:off x="1202" y="2795"/>
                <a:ext cx="103" cy="103"/>
              </a:xfrm>
              <a:prstGeom prst="ellipse">
                <a:avLst/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33"/>
              <p:cNvSpPr>
                <a:spLocks noChangeAspect="1" noChangeArrowheads="1"/>
              </p:cNvSpPr>
              <p:nvPr/>
            </p:nvSpPr>
            <p:spPr bwMode="auto">
              <a:xfrm>
                <a:off x="1474" y="2795"/>
                <a:ext cx="103" cy="103"/>
              </a:xfrm>
              <a:prstGeom prst="ellipse">
                <a:avLst/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>
                <a:off x="1292" y="2840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Line 36"/>
            <p:cNvSpPr>
              <a:spLocks noChangeAspect="1" noChangeShapeType="1"/>
            </p:cNvSpPr>
            <p:nvPr/>
          </p:nvSpPr>
          <p:spPr bwMode="auto">
            <a:xfrm rot="1800000">
              <a:off x="1610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3" name="Text Box 37"/>
            <p:cNvSpPr txBox="1">
              <a:spLocks noChangeAspect="1" noChangeArrowheads="1"/>
            </p:cNvSpPr>
            <p:nvPr/>
          </p:nvSpPr>
          <p:spPr bwMode="auto">
            <a:xfrm>
              <a:off x="1111" y="1979"/>
              <a:ext cx="4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 baseline="3000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pt-BR" sz="2800">
                  <a:solidFill>
                    <a:prstClr val="black"/>
                  </a:solidFill>
                  <a:latin typeface="Times New Roman" pitchFamily="18" charset="0"/>
                </a:rPr>
                <a:t>He</a:t>
              </a:r>
              <a:endParaRPr lang="pt-BR" sz="2800" baseline="30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9026063" y="4939062"/>
            <a:ext cx="27446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</a:rPr>
              <a:t>Fusão Incompleta</a:t>
            </a:r>
            <a:endParaRPr lang="pt-BR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65074" y="3771972"/>
            <a:ext cx="11921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4429" y="463242"/>
            <a:ext cx="11439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Importância Intrínseca =&gt; sistemas quânticos de muitos corpos (estrutura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 reações).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Importante para Astrofísica e Cosmologia.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Importante para a formação de recursos humanos em física nuclear.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7957" y="-13468"/>
            <a:ext cx="8148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Física Nuclear Experimental de Baixas Energias.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5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63386" y="1712848"/>
            <a:ext cx="11270393" cy="4751650"/>
            <a:chOff x="578947" y="2352571"/>
            <a:chExt cx="11270393" cy="4751650"/>
          </a:xfrm>
        </p:grpSpPr>
        <p:sp>
          <p:nvSpPr>
            <p:cNvPr id="2" name="CaixaDeTexto 1"/>
            <p:cNvSpPr txBox="1"/>
            <p:nvPr/>
          </p:nvSpPr>
          <p:spPr>
            <a:xfrm>
              <a:off x="578947" y="2352571"/>
              <a:ext cx="11270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Alguns Laboratórios de Reações com Núcleos Pesados em Baixas Energias</a:t>
              </a:r>
              <a:r>
                <a:rPr lang="pt-BR" sz="2800" dirty="0" smtClean="0">
                  <a:solidFill>
                    <a:srgbClr val="5B9BD5">
                      <a:lumMod val="75000"/>
                    </a:srgbClr>
                  </a:solidFill>
                </a:rPr>
                <a:t>. </a:t>
              </a:r>
              <a:endParaRPr lang="pt-BR" sz="2800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2625489" y="3010793"/>
              <a:ext cx="8105671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ISOLDE/CERN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Suíça,</a:t>
              </a:r>
            </a:p>
            <a:p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ISAC/TRIUMF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Canada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GIRAFFE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CIAE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outros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China,</a:t>
              </a:r>
            </a:p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TEXAS 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A&amp;M, ISNAP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FSU-SAL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 outros nos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Estados Unidos</a:t>
              </a:r>
              <a:r>
                <a:rPr lang="pt-BR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TANDAR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 Argentina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GANIL-SPIRAL I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IPN-ORSAY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outros na França</a:t>
              </a:r>
              <a:endPara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HIAF-ANU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 Austrália,</a:t>
              </a:r>
            </a:p>
            <a:p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BARC-TIFR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outros na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Índia,</a:t>
              </a:r>
              <a:endPara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RIKEN-CRIB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Japão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INFN </a:t>
              </a:r>
              <a:r>
                <a:rPr lang="pt-BR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Catânia</a:t>
              </a:r>
              <a:r>
                <a:rPr lang="pt-B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INFN </a:t>
              </a:r>
              <a:r>
                <a:rPr lang="pt-BR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Legnaro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outros na Itália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UNAM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ININ </a:t>
              </a: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México,</a:t>
              </a:r>
            </a:p>
            <a:p>
              <a:r>
                <a:rPr lang="pt-BR" sz="2000" b="1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pt-BR" sz="2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...</a:t>
              </a:r>
            </a:p>
            <a:p>
              <a:r>
                <a:rPr lang="pt-BR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LAFN</a:t>
              </a:r>
              <a:r>
                <a:rPr lang="pt-BR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IFUSP.</a:t>
              </a:r>
              <a:endPara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94429" y="463242"/>
            <a:ext cx="11439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Importância Intrínseca =&gt; sistemas quânticos de muitos corpos (estrutura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 reações).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Importante para Astrofísica e Cosmologia.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Importante para a formação de recursos humanos em física nuclear.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7957" y="-13468"/>
            <a:ext cx="8148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Física Nuclear Experimental de Baixas Energias.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62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12" y="1347865"/>
            <a:ext cx="5460289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915541" y="938209"/>
            <a:ext cx="59223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L</a:t>
            </a:r>
            <a:r>
              <a:rPr lang="pt-BR" sz="2400" dirty="0" smtClean="0"/>
              <a:t>aboratório de maior porte do IFUSP.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Técnicos dedicados.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Laboratório de alvos, eletrônica.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Tem dezenas de usuários (Brasil e exterior).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Física básica e aplicada.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Estrutura, diretor, Comissão de Usuários.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Comitê Avaliador de Propostas.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02857" y="130629"/>
            <a:ext cx="655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Laboratório Aberto de Física Nuclear (LAFN)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15541" y="4196746"/>
            <a:ext cx="550612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Vários sistemas de detecção.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Partículas, raios gama, coincidência.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FF0000"/>
                </a:solidFill>
              </a:rPr>
              <a:t>RIBRAS =&gt; núcleos exóticos.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3342807" y="5336498"/>
            <a:ext cx="2572735" cy="107929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03168" y="0"/>
            <a:ext cx="481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Proposta para vaga de MS3.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158019" y="850416"/>
            <a:ext cx="917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effectLst/>
                <a:ea typeface="Calibri" panose="020F0502020204030204" pitchFamily="34" charset="0"/>
              </a:rPr>
              <a:t>Área: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Física Nuclear Experimental de Baixas Energias.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82258" y="1853931"/>
            <a:ext cx="9649447" cy="2739211"/>
            <a:chOff x="276664" y="1869644"/>
            <a:chExt cx="9649447" cy="2739211"/>
          </a:xfrm>
        </p:grpSpPr>
        <p:sp>
          <p:nvSpPr>
            <p:cNvPr id="7" name="Retângulo 6"/>
            <p:cNvSpPr/>
            <p:nvPr/>
          </p:nvSpPr>
          <p:spPr>
            <a:xfrm>
              <a:off x="276664" y="1869644"/>
              <a:ext cx="9430043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José Roberto B. de Oliveira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Kelly C.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Cezaretto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Pires – Professora Doutora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Leandro Romero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Gasques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– Professor Associado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Nilberto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H. Medina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Rubens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Lichtenthäler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Filho. – Professor Titular – DFN 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Valdir Guimarães – Professor Associado 3 – </a:t>
              </a:r>
              <a:r>
                <a:rPr lang="pt-BR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DFG</a:t>
              </a:r>
              <a:endParaRPr lang="pt-BR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Chave direita 7"/>
            <p:cNvSpPr/>
            <p:nvPr/>
          </p:nvSpPr>
          <p:spPr>
            <a:xfrm>
              <a:off x="6594175" y="2096085"/>
              <a:ext cx="492369" cy="2304000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167984" y="3058357"/>
              <a:ext cx="2758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 </a:t>
              </a:r>
              <a:r>
                <a:rPr lang="pt-B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docentes do IFUSP</a:t>
              </a:r>
              <a:endPara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96772" y="4876800"/>
            <a:ext cx="5121980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Airton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Deppman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– Professor Associado 3 – DFE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Edilson Crema – Professor Titular – DFN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Luiz C. Chamon – Professor Titular – DFN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Renato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– Professor Doutor 1 - DFN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sc_6" descr="Dsc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0" y="117725"/>
            <a:ext cx="4500758" cy="2736000"/>
          </a:xfrm>
          <a:prstGeom prst="rect">
            <a:avLst/>
          </a:prstGeom>
          <a:ln w="15875">
            <a:solidFill>
              <a:srgbClr val="FFFFFF"/>
            </a:solidFill>
          </a:ln>
        </p:spPr>
      </p:pic>
      <p:grpSp>
        <p:nvGrpSpPr>
          <p:cNvPr id="7" name="Agrupar 18">
            <a:extLst>
              <a:ext uri="{FF2B5EF4-FFF2-40B4-BE49-F238E27FC236}">
                <a16:creationId xmlns="" xmlns:a16="http://schemas.microsoft.com/office/drawing/2014/main" id="{AC8F03A7-975E-9944-B1CA-D3601D6FED0B}"/>
              </a:ext>
            </a:extLst>
          </p:cNvPr>
          <p:cNvGrpSpPr>
            <a:grpSpLocks noChangeAspect="1"/>
          </p:cNvGrpSpPr>
          <p:nvPr/>
        </p:nvGrpSpPr>
        <p:grpSpPr>
          <a:xfrm>
            <a:off x="-165044" y="2754000"/>
            <a:ext cx="6261165" cy="4104000"/>
            <a:chOff x="628651" y="1035467"/>
            <a:chExt cx="7543006" cy="4944215"/>
          </a:xfrm>
        </p:grpSpPr>
        <p:grpSp>
          <p:nvGrpSpPr>
            <p:cNvPr id="8" name="Grupo">
              <a:extLst>
                <a:ext uri="{FF2B5EF4-FFF2-40B4-BE49-F238E27FC236}">
                  <a16:creationId xmlns="" xmlns:a16="http://schemas.microsoft.com/office/drawing/2014/main" id="{98EEABE6-DB4D-4D4D-879A-8905FEBA0F4E}"/>
                </a:ext>
              </a:extLst>
            </p:cNvPr>
            <p:cNvGrpSpPr/>
            <p:nvPr/>
          </p:nvGrpSpPr>
          <p:grpSpPr>
            <a:xfrm>
              <a:off x="628651" y="1035467"/>
              <a:ext cx="7543006" cy="4944215"/>
              <a:chOff x="0" y="0"/>
              <a:chExt cx="6742112" cy="4102100"/>
            </a:xfrm>
          </p:grpSpPr>
          <p:grpSp>
            <p:nvGrpSpPr>
              <p:cNvPr id="15" name="Grupo">
                <a:extLst>
                  <a:ext uri="{FF2B5EF4-FFF2-40B4-BE49-F238E27FC236}">
                    <a16:creationId xmlns="" xmlns:a16="http://schemas.microsoft.com/office/drawing/2014/main" id="{8520E7DB-8DC2-174C-BFF7-162E8617DC5C}"/>
                  </a:ext>
                </a:extLst>
              </p:cNvPr>
              <p:cNvGrpSpPr/>
              <p:nvPr/>
            </p:nvGrpSpPr>
            <p:grpSpPr>
              <a:xfrm>
                <a:off x="0" y="0"/>
                <a:ext cx="6742113" cy="4102100"/>
                <a:chOff x="0" y="0"/>
                <a:chExt cx="6742112" cy="4102100"/>
              </a:xfrm>
            </p:grpSpPr>
            <p:pic>
              <p:nvPicPr>
                <p:cNvPr id="22" name="image.png" descr="image.png">
                  <a:extLst>
                    <a:ext uri="{FF2B5EF4-FFF2-40B4-BE49-F238E27FC236}">
                      <a16:creationId xmlns="" xmlns:a16="http://schemas.microsoft.com/office/drawing/2014/main" id="{B8B6BA38-21A8-4242-933F-18A337EBB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6742113" cy="4102100"/>
                </a:xfrm>
                <a:prstGeom prst="rect">
                  <a:avLst/>
                </a:prstGeom>
                <a:ln w="2232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23" name="Retângulo Arredondado">
                  <a:extLst>
                    <a:ext uri="{FF2B5EF4-FFF2-40B4-BE49-F238E27FC236}">
                      <a16:creationId xmlns="" xmlns:a16="http://schemas.microsoft.com/office/drawing/2014/main" id="{0B39141F-572F-2845-A242-E5A6BE48D4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742113" cy="4102100"/>
                </a:xfrm>
                <a:prstGeom prst="roundRect">
                  <a:avLst>
                    <a:gd name="adj" fmla="val 56"/>
                  </a:avLst>
                </a:prstGeom>
                <a:noFill/>
                <a:ln w="2232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  <a:sym typeface="Arial"/>
                  </a:endParaRPr>
                </a:p>
              </p:txBody>
            </p:sp>
          </p:grpSp>
          <p:sp>
            <p:nvSpPr>
              <p:cNvPr id="16" name="Círculo">
                <a:extLst>
                  <a:ext uri="{FF2B5EF4-FFF2-40B4-BE49-F238E27FC236}">
                    <a16:creationId xmlns="" xmlns:a16="http://schemas.microsoft.com/office/drawing/2014/main" id="{9AFAD242-60D6-7C4B-BC74-AB991D9CBBDB}"/>
                  </a:ext>
                </a:extLst>
              </p:cNvPr>
              <p:cNvSpPr/>
              <p:nvPr/>
            </p:nvSpPr>
            <p:spPr>
              <a:xfrm>
                <a:off x="2952750" y="852487"/>
                <a:ext cx="71438" cy="71439"/>
              </a:xfrm>
              <a:prstGeom prst="ellipse">
                <a:avLst/>
              </a:prstGeom>
              <a:solidFill>
                <a:srgbClr val="FFFF00"/>
              </a:solidFill>
              <a:ln w="936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7" name="Dubna">
                <a:extLst>
                  <a:ext uri="{FF2B5EF4-FFF2-40B4-BE49-F238E27FC236}">
                    <a16:creationId xmlns="" xmlns:a16="http://schemas.microsoft.com/office/drawing/2014/main" id="{211335E1-E009-1249-A0EA-CF9CE98A5DDB}"/>
                  </a:ext>
                </a:extLst>
              </p:cNvPr>
              <p:cNvSpPr txBox="1"/>
              <p:nvPr/>
            </p:nvSpPr>
            <p:spPr>
              <a:xfrm>
                <a:off x="3671887" y="792162"/>
                <a:ext cx="461870" cy="216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6799" tIns="46799" rIns="46799" bIns="46799" numCol="1" anchor="t">
                <a:spAutoFit/>
              </a:bodyPr>
              <a:lstStyle>
                <a:lvl1pPr defTabSz="449262"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900">
                    <a:solidFill>
                      <a:srgbClr val="CCFF33"/>
                    </a:solidFill>
                  </a:defRPr>
                </a:lvl1pPr>
              </a:lstStyle>
              <a:p>
                <a:pPr marL="0" marR="0" lvl="0" indent="0" defTabSz="449262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/>
                </a:pPr>
                <a:r>
                  <a:rPr kumimoji="0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CCFF33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  <a:sym typeface="Arial"/>
                  </a:rPr>
                  <a:t>Dubna</a:t>
                </a:r>
              </a:p>
            </p:txBody>
          </p:sp>
          <p:sp>
            <p:nvSpPr>
              <p:cNvPr id="18" name="Círculo">
                <a:extLst>
                  <a:ext uri="{FF2B5EF4-FFF2-40B4-BE49-F238E27FC236}">
                    <a16:creationId xmlns="" xmlns:a16="http://schemas.microsoft.com/office/drawing/2014/main" id="{99C08EAD-A802-E04A-B54B-74E0B1445C87}"/>
                  </a:ext>
                </a:extLst>
              </p:cNvPr>
              <p:cNvSpPr/>
              <p:nvPr/>
            </p:nvSpPr>
            <p:spPr>
              <a:xfrm>
                <a:off x="4968875" y="1296987"/>
                <a:ext cx="73026" cy="71439"/>
              </a:xfrm>
              <a:prstGeom prst="ellipse">
                <a:avLst/>
              </a:prstGeom>
              <a:solidFill>
                <a:srgbClr val="FFFF00"/>
              </a:solidFill>
              <a:ln w="936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9" name="Lanzhou">
                <a:extLst>
                  <a:ext uri="{FF2B5EF4-FFF2-40B4-BE49-F238E27FC236}">
                    <a16:creationId xmlns="" xmlns:a16="http://schemas.microsoft.com/office/drawing/2014/main" id="{EF68E127-B9C8-0B45-BB7B-5538A6F06CA2}"/>
                  </a:ext>
                </a:extLst>
              </p:cNvPr>
              <p:cNvSpPr txBox="1"/>
              <p:nvPr/>
            </p:nvSpPr>
            <p:spPr>
              <a:xfrm>
                <a:off x="4591050" y="1081087"/>
                <a:ext cx="662899" cy="266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6799" tIns="46799" rIns="46799" bIns="46799" numCol="1" anchor="t">
                <a:spAutoFit/>
              </a:bodyPr>
              <a:lstStyle/>
              <a:p>
                <a:pPr marL="0" marR="0" lvl="0" indent="0" defTabSz="449262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200">
                    <a:solidFill>
                      <a:srgbClr val="FFFF00"/>
                    </a:solidFill>
                  </a:defRPr>
                </a:pPr>
                <a:r>
                  <a:rPr kumimoji="0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  <a:sym typeface="Arial"/>
                  </a:rPr>
                  <a:t>Lanz</a:t>
                </a:r>
                <a:r>
                  <a:rPr kumimoji="0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  <a:sym typeface="Arial"/>
                  </a:rPr>
                  <a:t>hou</a:t>
                </a:r>
              </a:p>
            </p:txBody>
          </p:sp>
          <p:sp>
            <p:nvSpPr>
              <p:cNvPr id="20" name="Círculo">
                <a:extLst>
                  <a:ext uri="{FF2B5EF4-FFF2-40B4-BE49-F238E27FC236}">
                    <a16:creationId xmlns="" xmlns:a16="http://schemas.microsoft.com/office/drawing/2014/main" id="{64981381-AF86-A941-96B2-23832EF5AD4C}"/>
                  </a:ext>
                </a:extLst>
              </p:cNvPr>
              <p:cNvSpPr/>
              <p:nvPr/>
            </p:nvSpPr>
            <p:spPr>
              <a:xfrm>
                <a:off x="5616575" y="2665412"/>
                <a:ext cx="73026" cy="71439"/>
              </a:xfrm>
              <a:prstGeom prst="ellipse">
                <a:avLst/>
              </a:prstGeom>
              <a:solidFill>
                <a:srgbClr val="FFFF00"/>
              </a:solidFill>
              <a:ln w="936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1" name="ANL">
                <a:extLst>
                  <a:ext uri="{FF2B5EF4-FFF2-40B4-BE49-F238E27FC236}">
                    <a16:creationId xmlns="" xmlns:a16="http://schemas.microsoft.com/office/drawing/2014/main" id="{33B3CDAB-D75C-FC4A-82F5-670F72309EEF}"/>
                  </a:ext>
                </a:extLst>
              </p:cNvPr>
              <p:cNvSpPr txBox="1"/>
              <p:nvPr/>
            </p:nvSpPr>
            <p:spPr>
              <a:xfrm>
                <a:off x="5454650" y="2462212"/>
                <a:ext cx="419509" cy="266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6799" tIns="46799" rIns="46799" bIns="46799" numCol="1" anchor="t">
                <a:spAutoFit/>
              </a:bodyPr>
              <a:lstStyle>
                <a:lvl1pPr defTabSz="449262"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200">
                    <a:solidFill>
                      <a:srgbClr val="FFFF00"/>
                    </a:solidFill>
                  </a:defRPr>
                </a:lvl1pPr>
              </a:lstStyle>
              <a:p>
                <a:pPr marL="0" marR="0" lvl="0" indent="0" defTabSz="449262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/>
                </a:pPr>
                <a:r>
                  <a:rPr kumimoji="0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  <a:sym typeface="Arial"/>
                  </a:rPr>
                  <a:t>ANL</a:t>
                </a:r>
              </a:p>
            </p:txBody>
          </p:sp>
        </p:grpSp>
        <p:sp>
          <p:nvSpPr>
            <p:cNvPr id="10" name="Oval 3">
              <a:extLst>
                <a:ext uri="{FF2B5EF4-FFF2-40B4-BE49-F238E27FC236}">
                  <a16:creationId xmlns="" xmlns:a16="http://schemas.microsoft.com/office/drawing/2014/main" id="{52982AA2-965B-0249-ABCE-E17A4825A6D2}"/>
                </a:ext>
              </a:extLst>
            </p:cNvPr>
            <p:cNvSpPr/>
            <p:nvPr/>
          </p:nvSpPr>
          <p:spPr>
            <a:xfrm flipH="1">
              <a:off x="6537862" y="2586785"/>
              <a:ext cx="72000" cy="72000"/>
            </a:xfrm>
            <a:prstGeom prst="ellipse">
              <a:avLst/>
            </a:prstGeom>
            <a:solidFill>
              <a:srgbClr val="FFFF00"/>
            </a:solidFill>
            <a:ln w="15875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="" xmlns:a16="http://schemas.microsoft.com/office/drawing/2014/main" id="{C5DA367E-38F9-844A-8BB3-63B5F022444B}"/>
                </a:ext>
              </a:extLst>
            </p:cNvPr>
            <p:cNvSpPr/>
            <p:nvPr/>
          </p:nvSpPr>
          <p:spPr>
            <a:xfrm>
              <a:off x="6890085" y="2257920"/>
              <a:ext cx="125027" cy="72190"/>
            </a:xfrm>
            <a:prstGeom prst="ellipse">
              <a:avLst/>
            </a:prstGeom>
            <a:solidFill>
              <a:srgbClr val="FFFF00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="" xmlns:a16="http://schemas.microsoft.com/office/drawing/2014/main" id="{BBF5FF89-C66A-F940-A57C-53625748C12A}"/>
                </a:ext>
              </a:extLst>
            </p:cNvPr>
            <p:cNvSpPr/>
            <p:nvPr/>
          </p:nvSpPr>
          <p:spPr>
            <a:xfrm flipH="1">
              <a:off x="4572703" y="4255171"/>
              <a:ext cx="72000" cy="72000"/>
            </a:xfrm>
            <a:prstGeom prst="ellipse">
              <a:avLst/>
            </a:prstGeom>
            <a:solidFill>
              <a:srgbClr val="FFFF00"/>
            </a:solidFill>
            <a:ln w="15875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="" xmlns:a16="http://schemas.microsoft.com/office/drawing/2014/main" id="{65350858-051E-A847-B174-BEC5511DF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8645" r="14252" b="29397"/>
          <a:stretch/>
        </p:blipFill>
        <p:spPr>
          <a:xfrm>
            <a:off x="5679980" y="0"/>
            <a:ext cx="6373609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12" y="1333577"/>
            <a:ext cx="5460289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502564" y="923921"/>
            <a:ext cx="59223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L</a:t>
            </a:r>
            <a:r>
              <a:rPr lang="pt-BR" sz="2400" dirty="0" smtClean="0"/>
              <a:t>aboratório de maior porte do IFUSP.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Técnicos dedicados.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Laboratório de alvos, eletrônica.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Tem dezenas de usuários (Brasil e exterior).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Física básica e aplicada.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Estrutura, diretor, Comissão de Usuários.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Comitê Avaliador de Propostas.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33132" y="3776696"/>
            <a:ext cx="55061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Vários sistemas de detecção.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Partículas, raios gama, coincidência.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FF0000"/>
                </a:solidFill>
              </a:rPr>
              <a:t>RIBRAS =&gt; núcleos exóticos.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Espectrômetro de Massa.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Parede de nêutrons</a:t>
            </a:r>
            <a:r>
              <a:rPr lang="pt-BR" sz="2600" dirty="0" smtClean="0">
                <a:solidFill>
                  <a:srgbClr val="002060"/>
                </a:solidFill>
              </a:rPr>
              <a:t>.</a:t>
            </a:r>
            <a:endParaRPr lang="pt-BR" sz="26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02857" y="130629"/>
            <a:ext cx="655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Laboratório Aberto de Física Nuclear (LAFN)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468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12" y="1333577"/>
            <a:ext cx="5460289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502564" y="923921"/>
            <a:ext cx="59223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L</a:t>
            </a:r>
            <a:r>
              <a:rPr lang="pt-BR" sz="2400" dirty="0" smtClean="0"/>
              <a:t>aboratório de maior porte do IFUSP.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Técnicos dedicados.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Laboratório de alvos, eletrônica.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Tem dezenas de usuários (Brasil e exterior).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Física básica e aplicada.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Estrutura, diretor, Comissão de Usuários.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Comitê Avaliador de Propostas.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33132" y="3776696"/>
            <a:ext cx="55061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Vários sistemas de detecção.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Partículas, raios gama, coincidência.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FF0000"/>
                </a:solidFill>
              </a:rPr>
              <a:t>RIBRAS =&gt; núcleos exóticos.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Espectrômetro de Massa.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Parede de nêutrons</a:t>
            </a:r>
            <a:r>
              <a:rPr lang="pt-BR" sz="2600" dirty="0" smtClean="0">
                <a:solidFill>
                  <a:srgbClr val="002060"/>
                </a:solidFill>
              </a:rPr>
              <a:t>.</a:t>
            </a:r>
            <a:endParaRPr lang="pt-BR" sz="26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02857" y="130629"/>
            <a:ext cx="655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Laboratório Aberto de Física Nuclear (LAFN)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1485" y="6055885"/>
            <a:ext cx="1103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É necessário um número significativo de docentes (massa crítica)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84091" y="279076"/>
            <a:ext cx="917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ea typeface="Calibri" panose="020F0502020204030204" pitchFamily="34" charset="0"/>
              </a:rPr>
              <a:t>Área: </a:t>
            </a:r>
            <a:r>
              <a:rPr lang="pt-BR" sz="3200" b="1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</a:rPr>
              <a:t>Física Nuclear Experimental de Baixas Energias.</a:t>
            </a:r>
            <a:endParaRPr lang="pt-BR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48315" y="1505589"/>
            <a:ext cx="9649447" cy="2739211"/>
            <a:chOff x="276664" y="1869644"/>
            <a:chExt cx="9649447" cy="2739211"/>
          </a:xfrm>
        </p:grpSpPr>
        <p:sp>
          <p:nvSpPr>
            <p:cNvPr id="6" name="Retângulo 5"/>
            <p:cNvSpPr/>
            <p:nvPr/>
          </p:nvSpPr>
          <p:spPr>
            <a:xfrm>
              <a:off x="276664" y="1869644"/>
              <a:ext cx="9430043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José Roberto B. de Oliveira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Kelly C.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Cezaretto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Pires – Professora Doutora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Leandro Romero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Gasques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– Professor Associado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Nilberto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H. Medina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Rubens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Lichtenthäler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Filho. – Professor Titular – DFN 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Valdir Guimarães – Professor Associado 3 – </a:t>
              </a:r>
              <a:r>
                <a:rPr lang="pt-BR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DFG</a:t>
              </a:r>
              <a:endParaRPr lang="pt-BR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Chave direita 6"/>
            <p:cNvSpPr/>
            <p:nvPr/>
          </p:nvSpPr>
          <p:spPr>
            <a:xfrm>
              <a:off x="6594175" y="2096085"/>
              <a:ext cx="492369" cy="2304000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167984" y="3058357"/>
              <a:ext cx="2758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 </a:t>
              </a:r>
              <a:r>
                <a:rPr lang="pt-B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docentes do IFUSP</a:t>
              </a:r>
              <a:endPara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84091" y="279076"/>
            <a:ext cx="917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prstClr val="black"/>
                </a:solidFill>
                <a:ea typeface="Calibri" panose="020F0502020204030204" pitchFamily="34" charset="0"/>
              </a:rPr>
              <a:t>Área: </a:t>
            </a:r>
            <a:r>
              <a:rPr lang="pt-BR" sz="3200" b="1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</a:rPr>
              <a:t>Física Nuclear Experimental de Baixas Energias.</a:t>
            </a:r>
            <a:endParaRPr lang="pt-BR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48315" y="1505589"/>
            <a:ext cx="9649447" cy="2739211"/>
            <a:chOff x="276664" y="1869644"/>
            <a:chExt cx="9649447" cy="2739211"/>
          </a:xfrm>
        </p:grpSpPr>
        <p:sp>
          <p:nvSpPr>
            <p:cNvPr id="6" name="Retângulo 5"/>
            <p:cNvSpPr/>
            <p:nvPr/>
          </p:nvSpPr>
          <p:spPr>
            <a:xfrm>
              <a:off x="276664" y="1869644"/>
              <a:ext cx="9430043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José Roberto B. de Oliveira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Kelly C.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Cezaretto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Pires – Professora Doutora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Leandro Romero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Gasques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– Professor Associado 2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Nilberto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H. Medina – Professor Associado 3 – DFN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Rubens </a:t>
              </a:r>
              <a:r>
                <a:rPr lang="pt-BR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Lichtenthäler</a:t>
              </a: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 Filho. – Professor Titular – DFN </a:t>
              </a:r>
              <a:endParaRPr lang="pt-BR" dirty="0">
                <a:solidFill>
                  <a:prstClr val="black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</a:rPr>
                <a:t>Valdir Guimarães – Professor Associado 3 – </a:t>
              </a:r>
              <a:r>
                <a:rPr lang="pt-BR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DFG</a:t>
              </a:r>
              <a:endParaRPr lang="pt-BR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Chave direita 6"/>
            <p:cNvSpPr/>
            <p:nvPr/>
          </p:nvSpPr>
          <p:spPr>
            <a:xfrm>
              <a:off x="6594175" y="2096085"/>
              <a:ext cx="492369" cy="2304000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167984" y="3058357"/>
              <a:ext cx="2758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Seis </a:t>
              </a:r>
              <a:r>
                <a:rPr lang="pt-B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docentes do IFUSP</a:t>
              </a:r>
              <a:endPara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491849" y="5220539"/>
            <a:ext cx="7235314" cy="1165152"/>
            <a:chOff x="2491849" y="5220539"/>
            <a:chExt cx="7235314" cy="1165152"/>
          </a:xfrm>
        </p:grpSpPr>
        <p:sp>
          <p:nvSpPr>
            <p:cNvPr id="10" name="CaixaDeTexto 9"/>
            <p:cNvSpPr txBox="1"/>
            <p:nvPr/>
          </p:nvSpPr>
          <p:spPr>
            <a:xfrm>
              <a:off x="2491849" y="5220539"/>
              <a:ext cx="72353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/>
                <a:t>4 grupos de pesquisa bastante produtivos.</a:t>
              </a:r>
              <a:endParaRPr lang="pt-BR" sz="32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740933" y="5862471"/>
              <a:ext cx="6558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Todos têm bolsa de produtividade do CNPq.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2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9388" y="487264"/>
            <a:ext cx="1024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Produção científica nos últimos 5 anos (2017 até o presente)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50962" y="1503264"/>
            <a:ext cx="79255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124 	artigos </a:t>
            </a:r>
            <a:r>
              <a:rPr lang="pt-BR" sz="2800" dirty="0"/>
              <a:t>publicados em periódicos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  75	palestras</a:t>
            </a:r>
            <a:r>
              <a:rPr lang="pt-BR" sz="2800" dirty="0"/>
              <a:t>, colóquios, seminários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     5 </a:t>
            </a:r>
            <a:r>
              <a:rPr lang="pt-BR" sz="2800" dirty="0"/>
              <a:t>	orientações completadas de mestrado.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2 	orientações completadas de doutorado.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6 	supervisões completadas de pós-doutorado.</a:t>
            </a:r>
          </a:p>
          <a:p>
            <a:endParaRPr lang="pt-BR" sz="2800" dirty="0" smtClean="0"/>
          </a:p>
          <a:p>
            <a:r>
              <a:rPr lang="pt-BR" sz="2800" dirty="0" smtClean="0"/>
              <a:t>   10 </a:t>
            </a:r>
            <a:r>
              <a:rPr lang="pt-BR" sz="2800" dirty="0"/>
              <a:t>	orientações de mestrado em andamento.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8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	orientações de doutorado em andamento.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6 	supervisões de pós-doutorado em andamento.</a:t>
            </a:r>
          </a:p>
        </p:txBody>
      </p:sp>
    </p:spTree>
    <p:extLst>
      <p:ext uri="{BB962C8B-B14F-4D97-AF65-F5344CB8AC3E}">
        <p14:creationId xmlns:p14="http://schemas.microsoft.com/office/powerpoint/2010/main" val="3031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10057" y="0"/>
            <a:ext cx="8879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/>
              <a:t>Recursos de Projetos para a Pesquisa</a:t>
            </a:r>
          </a:p>
          <a:p>
            <a:r>
              <a:rPr lang="pt-BR" sz="3200" dirty="0" smtClean="0"/>
              <a:t>(projetos com parte da vigência nos últimos 5 anos).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12532" y="1294396"/>
            <a:ext cx="1813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R$ 477 k</a:t>
            </a:r>
          </a:p>
          <a:p>
            <a:r>
              <a:rPr lang="pt-BR" sz="3600" dirty="0" smtClean="0"/>
              <a:t>US$ 93 k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3486" y="3483427"/>
            <a:ext cx="749141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Projeto Temático:</a:t>
            </a:r>
          </a:p>
          <a:p>
            <a:pPr algn="ctr"/>
            <a:endParaRPr lang="pt-BR" sz="1000" dirty="0" smtClean="0"/>
          </a:p>
          <a:p>
            <a:r>
              <a:rPr lang="pt-BR" sz="2800" dirty="0" smtClean="0"/>
              <a:t>Estudo </a:t>
            </a:r>
            <a:r>
              <a:rPr lang="pt-BR" sz="2800" dirty="0"/>
              <a:t>de </a:t>
            </a:r>
            <a:r>
              <a:rPr lang="pt-BR" sz="2800" dirty="0" smtClean="0"/>
              <a:t>núcleos exóticos </a:t>
            </a:r>
            <a:r>
              <a:rPr lang="pt-BR" sz="2800" dirty="0"/>
              <a:t>com feixes radioativos </a:t>
            </a:r>
            <a:endParaRPr lang="pt-BR" sz="2800" dirty="0" smtClean="0"/>
          </a:p>
          <a:p>
            <a:pPr algn="ctr"/>
            <a:r>
              <a:rPr lang="pt-BR" sz="2800" dirty="0" smtClean="0"/>
              <a:t>produzidos </a:t>
            </a:r>
            <a:r>
              <a:rPr lang="pt-BR" sz="2800" dirty="0"/>
              <a:t>no Laboratório </a:t>
            </a:r>
            <a:r>
              <a:rPr lang="pt-BR" sz="2800" dirty="0" err="1" smtClean="0"/>
              <a:t>Pelletron-Linac</a:t>
            </a:r>
            <a:r>
              <a:rPr lang="pt-BR" sz="2800" dirty="0" smtClean="0"/>
              <a:t>.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R$ 720 k.</a:t>
            </a:r>
          </a:p>
          <a:p>
            <a:pPr algn="ctr"/>
            <a:r>
              <a:rPr lang="pt-BR" sz="2800" dirty="0" smtClean="0"/>
              <a:t>US$ 310 k.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156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161" y="188686"/>
            <a:ext cx="109301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Colaborações com grupos do exterior: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Laboratório </a:t>
            </a:r>
            <a:r>
              <a:rPr lang="pt-BR" sz="2800" dirty="0" err="1" smtClean="0"/>
              <a:t>Tandar</a:t>
            </a:r>
            <a:r>
              <a:rPr lang="pt-BR" sz="2800" dirty="0"/>
              <a:t> </a:t>
            </a:r>
            <a:r>
              <a:rPr lang="pt-BR" sz="2800" dirty="0" smtClean="0"/>
              <a:t>na </a:t>
            </a:r>
            <a:r>
              <a:rPr lang="pt-BR" sz="2800" dirty="0"/>
              <a:t>Argentina,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GANIL </a:t>
            </a:r>
            <a:r>
              <a:rPr lang="pt-BR" sz="2800" dirty="0"/>
              <a:t>na França,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</a:t>
            </a:r>
            <a:r>
              <a:rPr lang="pt-BR" sz="2800" dirty="0" smtClean="0"/>
              <a:t>rojeto </a:t>
            </a:r>
            <a:r>
              <a:rPr lang="pt-BR" sz="2800" dirty="0"/>
              <a:t>NUMEN/LNS/</a:t>
            </a:r>
            <a:r>
              <a:rPr lang="pt-BR" sz="2800" dirty="0" err="1"/>
              <a:t>Catânia</a:t>
            </a:r>
            <a:r>
              <a:rPr lang="pt-BR" sz="2800" dirty="0"/>
              <a:t>, </a:t>
            </a:r>
            <a:r>
              <a:rPr lang="pt-BR" sz="2800" dirty="0" err="1"/>
              <a:t>Padua</a:t>
            </a:r>
            <a:r>
              <a:rPr lang="pt-BR" sz="2800" dirty="0"/>
              <a:t> e </a:t>
            </a:r>
            <a:r>
              <a:rPr lang="pt-BR" sz="2800" dirty="0" smtClean="0"/>
              <a:t>LNL/</a:t>
            </a:r>
            <a:r>
              <a:rPr lang="pt-BR" sz="2800" dirty="0" err="1" smtClean="0"/>
              <a:t>Legnaro</a:t>
            </a:r>
            <a:r>
              <a:rPr lang="pt-BR" sz="2800" dirty="0"/>
              <a:t> </a:t>
            </a:r>
            <a:r>
              <a:rPr lang="pt-BR" sz="2800" dirty="0" smtClean="0"/>
              <a:t>na </a:t>
            </a:r>
            <a:r>
              <a:rPr lang="pt-BR" sz="2800" dirty="0"/>
              <a:t>Itália,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Texas </a:t>
            </a:r>
            <a:r>
              <a:rPr lang="pt-BR" sz="2800" dirty="0"/>
              <a:t>A&amp;M </a:t>
            </a:r>
            <a:r>
              <a:rPr lang="pt-BR" sz="2800" dirty="0" err="1"/>
              <a:t>University</a:t>
            </a:r>
            <a:r>
              <a:rPr lang="pt-BR" sz="2800" dirty="0"/>
              <a:t> </a:t>
            </a:r>
            <a:r>
              <a:rPr lang="pt-BR" sz="2800" dirty="0" smtClean="0"/>
              <a:t>e </a:t>
            </a:r>
            <a:r>
              <a:rPr lang="pt-BR" sz="2800" dirty="0" err="1" smtClean="0"/>
              <a:t>University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Notre</a:t>
            </a:r>
            <a:r>
              <a:rPr lang="pt-BR" sz="2800" dirty="0" smtClean="0"/>
              <a:t> </a:t>
            </a:r>
            <a:r>
              <a:rPr lang="pt-BR" sz="2800" dirty="0" err="1" smtClean="0"/>
              <a:t>Dame</a:t>
            </a:r>
            <a:r>
              <a:rPr lang="pt-BR" sz="2800" dirty="0" smtClean="0"/>
              <a:t> nos </a:t>
            </a:r>
            <a:r>
              <a:rPr lang="pt-BR" sz="2800" dirty="0"/>
              <a:t>Estados Unidos,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/>
              <a:t>Riken</a:t>
            </a:r>
            <a:r>
              <a:rPr lang="pt-BR" sz="2800" dirty="0" smtClean="0"/>
              <a:t> </a:t>
            </a:r>
            <a:r>
              <a:rPr lang="pt-BR" sz="2800" dirty="0"/>
              <a:t>no Japão, 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Universidade de Sevilha </a:t>
            </a:r>
            <a:r>
              <a:rPr lang="pt-BR" sz="2800" dirty="0"/>
              <a:t>na Espanha.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9793" y="4572000"/>
            <a:ext cx="99687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Colaborações com grupos do Brasil:</a:t>
            </a:r>
          </a:p>
          <a:p>
            <a:endParaRPr lang="pt-BR" sz="2800" dirty="0"/>
          </a:p>
          <a:p>
            <a:r>
              <a:rPr lang="pt-BR" sz="2800" dirty="0" smtClean="0"/>
              <a:t>Teóricos do IFUSP e interface com física aplicada (</a:t>
            </a:r>
            <a:r>
              <a:rPr lang="pt-BR" sz="2800" dirty="0" err="1" smtClean="0"/>
              <a:t>Pelletron</a:t>
            </a:r>
            <a:r>
              <a:rPr lang="pt-BR" sz="2800" dirty="0" smtClean="0"/>
              <a:t>/LAMFI).</a:t>
            </a:r>
          </a:p>
          <a:p>
            <a:r>
              <a:rPr lang="pt-BR" sz="2800" dirty="0" smtClean="0"/>
              <a:t>UFF, UNIFESP</a:t>
            </a:r>
            <a:r>
              <a:rPr lang="pt-BR" sz="2800" dirty="0"/>
              <a:t>, </a:t>
            </a:r>
            <a:r>
              <a:rPr lang="pt-BR" sz="2800" dirty="0" smtClean="0"/>
              <a:t>UFRJ, ITA</a:t>
            </a:r>
            <a:r>
              <a:rPr lang="pt-BR" sz="2800" dirty="0"/>
              <a:t>, Centro Universitário FEI, </a:t>
            </a:r>
            <a:r>
              <a:rPr lang="pt-BR" sz="2800" dirty="0" smtClean="0"/>
              <a:t>etc.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09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5371" y="755352"/>
            <a:ext cx="6096000" cy="3585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</a:rPr>
              <a:t>Seis </a:t>
            </a:r>
            <a:r>
              <a:rPr lang="pt-BR" sz="3200" dirty="0">
                <a:latin typeface="Arial" panose="020B0604020202020204" pitchFamily="34" charset="0"/>
              </a:rPr>
              <a:t>pós-doutores </a:t>
            </a:r>
            <a:r>
              <a:rPr lang="pt-BR" sz="3200" dirty="0" smtClean="0">
                <a:latin typeface="Arial" panose="020B0604020202020204" pitchFamily="34" charset="0"/>
              </a:rPr>
              <a:t>no IFUSP</a:t>
            </a:r>
          </a:p>
          <a:p>
            <a:endParaRPr lang="pt-BR" sz="1500" dirty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André Serra</a:t>
            </a:r>
            <a:r>
              <a:rPr lang="pt-BR" sz="3000" dirty="0">
                <a:latin typeface="Arial" panose="020B0604020202020204" pitchFamily="34" charset="0"/>
              </a:rPr>
              <a:t>, </a:t>
            </a:r>
            <a:endParaRPr lang="pt-BR" sz="3000" dirty="0" smtClean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Osvaldo </a:t>
            </a:r>
            <a:r>
              <a:rPr lang="pt-BR" sz="3000" dirty="0">
                <a:latin typeface="Arial" panose="020B0604020202020204" pitchFamily="34" charset="0"/>
              </a:rPr>
              <a:t>Botelho, </a:t>
            </a:r>
            <a:endParaRPr lang="pt-BR" sz="3000" dirty="0" smtClean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Paula </a:t>
            </a:r>
            <a:r>
              <a:rPr lang="pt-BR" sz="3000" dirty="0">
                <a:latin typeface="Arial" panose="020B0604020202020204" pitchFamily="34" charset="0"/>
              </a:rPr>
              <a:t>R. P. </a:t>
            </a:r>
            <a:r>
              <a:rPr lang="pt-BR" sz="3000" dirty="0" err="1">
                <a:latin typeface="Arial" panose="020B0604020202020204" pitchFamily="34" charset="0"/>
              </a:rPr>
              <a:t>Allegro</a:t>
            </a:r>
            <a:r>
              <a:rPr lang="pt-BR" sz="3000" dirty="0">
                <a:latin typeface="Arial" panose="020B0604020202020204" pitchFamily="34" charset="0"/>
              </a:rPr>
              <a:t>, </a:t>
            </a:r>
            <a:endParaRPr lang="pt-BR" sz="3000" dirty="0" smtClean="0">
              <a:latin typeface="Arial" panose="020B0604020202020204" pitchFamily="34" charset="0"/>
            </a:endParaRPr>
          </a:p>
          <a:p>
            <a:r>
              <a:rPr lang="pt-BR" sz="3000" dirty="0" err="1" smtClean="0">
                <a:latin typeface="Arial" panose="020B0604020202020204" pitchFamily="34" charset="0"/>
              </a:rPr>
              <a:t>Uiran</a:t>
            </a:r>
            <a:r>
              <a:rPr lang="pt-BR" sz="3000" dirty="0" smtClean="0">
                <a:latin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</a:rPr>
              <a:t>da Silva, </a:t>
            </a:r>
            <a:endParaRPr lang="pt-BR" sz="3000" dirty="0" smtClean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Valdir </a:t>
            </a:r>
            <a:r>
              <a:rPr lang="pt-BR" sz="3000" dirty="0" err="1" smtClean="0">
                <a:latin typeface="Arial" panose="020B0604020202020204" pitchFamily="34" charset="0"/>
              </a:rPr>
              <a:t>Scarduelli</a:t>
            </a:r>
            <a:r>
              <a:rPr lang="pt-BR" sz="3000" dirty="0" smtClean="0">
                <a:latin typeface="Arial" panose="020B0604020202020204" pitchFamily="34" charset="0"/>
              </a:rPr>
              <a:t>,</a:t>
            </a:r>
          </a:p>
          <a:p>
            <a:r>
              <a:rPr lang="pt-BR" sz="3000" dirty="0" smtClean="0">
                <a:latin typeface="Arial" panose="020B0604020202020204" pitchFamily="34" charset="0"/>
              </a:rPr>
              <a:t>Vitor Aguiar.</a:t>
            </a:r>
            <a:endParaRPr lang="pt-BR" sz="3000" dirty="0"/>
          </a:p>
        </p:txBody>
      </p:sp>
      <p:sp>
        <p:nvSpPr>
          <p:cNvPr id="3" name="Retângulo 2"/>
          <p:cNvSpPr/>
          <p:nvPr/>
        </p:nvSpPr>
        <p:spPr>
          <a:xfrm>
            <a:off x="754743" y="4981676"/>
            <a:ext cx="90569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latin typeface="Arial" panose="020B0604020202020204" pitchFamily="34" charset="0"/>
              </a:rPr>
              <a:t>Outras instituições do Brasil e exterior (exemplos):</a:t>
            </a:r>
          </a:p>
          <a:p>
            <a:endParaRPr lang="pt-BR" sz="1500" dirty="0" smtClean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Erick </a:t>
            </a:r>
            <a:r>
              <a:rPr lang="pt-BR" sz="3000" dirty="0" err="1">
                <a:latin typeface="Arial" panose="020B0604020202020204" pitchFamily="34" charset="0"/>
              </a:rPr>
              <a:t>Leistenschneider</a:t>
            </a:r>
            <a:r>
              <a:rPr lang="pt-BR" sz="3000" dirty="0">
                <a:latin typeface="Arial" panose="020B0604020202020204" pitchFamily="34" charset="0"/>
              </a:rPr>
              <a:t> (</a:t>
            </a:r>
            <a:r>
              <a:rPr lang="pt-BR" sz="3000" dirty="0" smtClean="0">
                <a:latin typeface="Arial" panose="020B0604020202020204" pitchFamily="34" charset="0"/>
              </a:rPr>
              <a:t>pós-doutor </a:t>
            </a:r>
            <a:r>
              <a:rPr lang="pt-BR" sz="3000" dirty="0">
                <a:latin typeface="Arial" panose="020B0604020202020204" pitchFamily="34" charset="0"/>
              </a:rPr>
              <a:t>no </a:t>
            </a:r>
            <a:r>
              <a:rPr lang="pt-BR" sz="3000" dirty="0" smtClean="0">
                <a:latin typeface="Arial" panose="020B0604020202020204" pitchFamily="34" charset="0"/>
              </a:rPr>
              <a:t>CERN), </a:t>
            </a:r>
            <a:endParaRPr lang="pt-BR" sz="3000" dirty="0">
              <a:latin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</a:rPr>
              <a:t>Juan </a:t>
            </a:r>
            <a:r>
              <a:rPr lang="pt-BR" sz="3000" dirty="0" err="1">
                <a:latin typeface="Arial" panose="020B0604020202020204" pitchFamily="34" charset="0"/>
              </a:rPr>
              <a:t>Zamora</a:t>
            </a:r>
            <a:r>
              <a:rPr lang="pt-BR" sz="3000" dirty="0">
                <a:latin typeface="Arial" panose="020B0604020202020204" pitchFamily="34" charset="0"/>
              </a:rPr>
              <a:t> (pesquisador técnico no NSCL-MSU</a:t>
            </a:r>
            <a:r>
              <a:rPr lang="pt-BR" sz="3000" dirty="0" smtClean="0">
                <a:latin typeface="Arial" panose="020B0604020202020204" pitchFamily="34" charset="0"/>
              </a:rPr>
              <a:t>).</a:t>
            </a:r>
            <a:endParaRPr lang="pt-BR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8923" y="6903"/>
            <a:ext cx="3728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Possíveis Candidatos: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36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03168" y="0"/>
            <a:ext cx="481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black"/>
                </a:solidFill>
              </a:rPr>
              <a:t>Proposta para vaga de MS3.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58019" y="584775"/>
            <a:ext cx="917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prstClr val="black"/>
                </a:solidFill>
                <a:ea typeface="Calibri" panose="020F0502020204030204" pitchFamily="34" charset="0"/>
              </a:rPr>
              <a:t>Área: </a:t>
            </a:r>
            <a:r>
              <a:rPr lang="pt-BR" sz="3200" b="1" dirty="0" smtClean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</a:rPr>
              <a:t>Física Nuclear Experimental de Baixas Energias.</a:t>
            </a:r>
            <a:endParaRPr lang="pt-BR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304383"/>
            <a:ext cx="122573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Física nuclear é área estratégica para o país. Necessidade de recursos humanos.</a:t>
            </a:r>
          </a:p>
          <a:p>
            <a:endParaRPr lang="pt-BR" sz="2400" dirty="0"/>
          </a:p>
          <a:p>
            <a:r>
              <a:rPr lang="pt-BR" sz="2400" dirty="0" smtClean="0"/>
              <a:t>Área tem importância intrínseca (estrutura dos núcleos e mecanismos de reação).</a:t>
            </a:r>
          </a:p>
          <a:p>
            <a:r>
              <a:rPr lang="pt-BR" sz="2400" dirty="0" smtClean="0"/>
              <a:t>Também importante para Astrofísica e Cosmologia.</a:t>
            </a:r>
          </a:p>
          <a:p>
            <a:r>
              <a:rPr lang="pt-BR" sz="2400" dirty="0" smtClean="0"/>
              <a:t>Também importante para a formação de recursos humanos em física nuclear.</a:t>
            </a:r>
          </a:p>
          <a:p>
            <a:endParaRPr lang="pt-BR" sz="2400" dirty="0"/>
          </a:p>
          <a:p>
            <a:r>
              <a:rPr lang="pt-BR" sz="2400" dirty="0" smtClean="0"/>
              <a:t>Existem vários laboratórios no mundo trabalhando nessa área.</a:t>
            </a:r>
          </a:p>
          <a:p>
            <a:endParaRPr lang="pt-BR" sz="2400" dirty="0" smtClean="0"/>
          </a:p>
          <a:p>
            <a:r>
              <a:rPr lang="pt-BR" sz="2400" dirty="0" smtClean="0"/>
              <a:t>No Brasil: LAFN, </a:t>
            </a:r>
            <a:r>
              <a:rPr lang="pt-BR" sz="2400" dirty="0"/>
              <a:t>l</a:t>
            </a:r>
            <a:r>
              <a:rPr lang="pt-BR" sz="2400" dirty="0" smtClean="0"/>
              <a:t>aboratório de maior porte do IFUSP (necessidade de massa crítica).</a:t>
            </a:r>
          </a:p>
          <a:p>
            <a:endParaRPr lang="pt-BR" sz="2400" dirty="0" smtClean="0"/>
          </a:p>
          <a:p>
            <a:r>
              <a:rPr lang="pt-BR" sz="2400" dirty="0" smtClean="0"/>
              <a:t>Apenas seis docentes experimentais. Grupo bastante produtivo. Formador de recursos humanos.</a:t>
            </a:r>
          </a:p>
          <a:p>
            <a:endParaRPr lang="pt-BR" sz="2400" dirty="0"/>
          </a:p>
          <a:p>
            <a:r>
              <a:rPr lang="pt-BR" sz="2400" dirty="0" smtClean="0"/>
              <a:t>Não somente para trabalhar no </a:t>
            </a:r>
            <a:r>
              <a:rPr lang="pt-BR" sz="2400" dirty="0" err="1" smtClean="0"/>
              <a:t>Pelletron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Existem candidatos muito bons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43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7371" y="290286"/>
            <a:ext cx="630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Aplicações Práticas de Física Nuclear.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9942" y="1074056"/>
            <a:ext cx="117225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Energia: reatores de fissão e de fusão.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Diagnóstico e tratamento de doenças.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Radioisótopos marcadores: genética, fisiologia, botânica, geologia,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Agricultura: mutações de plantas.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Técnicas analíticas: estudo do solo, arqueologia, museologia,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Industria: esterilização, pesquisa de composição de materiais, fármacos,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Pesquisas em danos em satélites, mudanças climáticas, ...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Etc., etc., etc.</a:t>
            </a:r>
          </a:p>
        </p:txBody>
      </p:sp>
    </p:spTree>
    <p:extLst>
      <p:ext uri="{BB962C8B-B14F-4D97-AF65-F5344CB8AC3E}">
        <p14:creationId xmlns:p14="http://schemas.microsoft.com/office/powerpoint/2010/main" val="22402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35579" y="125891"/>
            <a:ext cx="9337309" cy="1877081"/>
            <a:chOff x="474436" y="125891"/>
            <a:chExt cx="9337309" cy="1877081"/>
          </a:xfrm>
        </p:grpSpPr>
        <p:grpSp>
          <p:nvGrpSpPr>
            <p:cNvPr id="11" name="Grupo 10"/>
            <p:cNvGrpSpPr/>
            <p:nvPr/>
          </p:nvGrpSpPr>
          <p:grpSpPr>
            <a:xfrm>
              <a:off x="474436" y="125891"/>
              <a:ext cx="4933949" cy="1877081"/>
              <a:chOff x="4146550" y="474234"/>
              <a:chExt cx="4933949" cy="1877081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8924" y="474234"/>
                <a:ext cx="1171575" cy="1209675"/>
              </a:xfrm>
              <a:prstGeom prst="rect">
                <a:avLst/>
              </a:prstGeom>
            </p:spPr>
          </p:pic>
          <p:sp>
            <p:nvSpPr>
              <p:cNvPr id="3" name="Elipse 2"/>
              <p:cNvSpPr>
                <a:spLocks noChangeAspect="1"/>
              </p:cNvSpPr>
              <p:nvPr/>
            </p:nvSpPr>
            <p:spPr>
              <a:xfrm>
                <a:off x="4146550" y="1199470"/>
                <a:ext cx="144000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" name="Conector reto 4"/>
              <p:cNvCxnSpPr/>
              <p:nvPr/>
            </p:nvCxnSpPr>
            <p:spPr>
              <a:xfrm>
                <a:off x="4218550" y="1422401"/>
                <a:ext cx="0" cy="9289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flipH="1">
                <a:off x="8494711" y="1654881"/>
                <a:ext cx="1" cy="69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8"/>
              <p:cNvCxnSpPr/>
              <p:nvPr/>
            </p:nvCxnSpPr>
            <p:spPr>
              <a:xfrm>
                <a:off x="4218550" y="2032126"/>
                <a:ext cx="427616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/>
              <p:cNvSpPr txBox="1"/>
              <p:nvPr/>
            </p:nvSpPr>
            <p:spPr>
              <a:xfrm>
                <a:off x="6125030" y="1524254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600" dirty="0" smtClean="0"/>
                  <a:t>R</a:t>
                </a:r>
                <a:endParaRPr lang="pt-BR" sz="3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5522686" y="417283"/>
                  <a:ext cx="4289059" cy="505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686" y="417283"/>
                  <a:ext cx="4289059" cy="5058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1195" y="2593853"/>
                <a:ext cx="6865726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5" y="2593853"/>
                <a:ext cx="6865726" cy="517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7552787" y="2283768"/>
                <a:ext cx="438222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nary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787" y="2283768"/>
                <a:ext cx="4382225" cy="1137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351758" y="3643151"/>
                <a:ext cx="939032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nary>
                      <m:r>
                        <a:rPr lang="pt-B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nary>
                      <m:r>
                        <a:rPr lang="pt-B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58" y="3643151"/>
                <a:ext cx="9390327" cy="10455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81196" y="3643151"/>
                <a:ext cx="1884747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pt-B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pt-B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6" y="3643151"/>
                <a:ext cx="1884747" cy="11301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23898" y="4910201"/>
                <a:ext cx="11428065" cy="1081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pt-BR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sub>
                      </m:sSub>
                      <m:d>
                        <m:dPr>
                          <m:ctrl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8" y="4910201"/>
                <a:ext cx="11428065" cy="10815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04199" y="5831583"/>
                <a:ext cx="5433732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pt-B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pt-BR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pt-B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pt-B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9" y="5831583"/>
                <a:ext cx="5433732" cy="11301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3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32" y="145143"/>
            <a:ext cx="714588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434435" y="3928595"/>
                <a:ext cx="9172704" cy="701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nary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35" y="3928595"/>
                <a:ext cx="9172704" cy="701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915678" y="5499049"/>
                <a:ext cx="7513532" cy="551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78" y="5499049"/>
                <a:ext cx="7513532" cy="5513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6" y="611019"/>
            <a:ext cx="4341600" cy="583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629" y="770676"/>
            <a:ext cx="4532627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9" y="997476"/>
            <a:ext cx="5856426" cy="446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21" y="0"/>
            <a:ext cx="4495886" cy="334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52" y="3157476"/>
            <a:ext cx="4795424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05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280804" y="704745"/>
            <a:ext cx="9495455" cy="6052502"/>
            <a:chOff x="-907759" y="329991"/>
            <a:chExt cx="9495455" cy="6052502"/>
          </a:xfrm>
        </p:grpSpPr>
        <p:pic>
          <p:nvPicPr>
            <p:cNvPr id="4" name="image.png" descr="image.png">
              <a:extLst>
                <a:ext uri="{FF2B5EF4-FFF2-40B4-BE49-F238E27FC236}">
                  <a16:creationId xmlns:a16="http://schemas.microsoft.com/office/drawing/2014/main" xmlns="" id="{DBC89697-74F0-504D-9E50-12C61B898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7759" y="478493"/>
              <a:ext cx="9495455" cy="5904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9,10,11Be+64Zn">
              <a:extLst>
                <a:ext uri="{FF2B5EF4-FFF2-40B4-BE49-F238E27FC236}">
                  <a16:creationId xmlns:a16="http://schemas.microsoft.com/office/drawing/2014/main" xmlns="" id="{19B519F1-AE10-D04B-9C1B-A0CC71ACD3DE}"/>
                </a:ext>
              </a:extLst>
            </p:cNvPr>
            <p:cNvSpPr txBox="1"/>
            <p:nvPr/>
          </p:nvSpPr>
          <p:spPr>
            <a:xfrm>
              <a:off x="2776279" y="329991"/>
              <a:ext cx="2127378" cy="523220"/>
            </a:xfrm>
            <a:prstGeom prst="rect">
              <a:avLst/>
            </a:prstGeom>
            <a:solidFill>
              <a:srgbClr val="0000A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327025" indent="-327025" defTabSz="457200">
                <a:spcBef>
                  <a:spcPts val="300"/>
                </a:spcBef>
                <a:defRPr sz="1600" baseline="30000">
                  <a:solidFill>
                    <a:srgbClr val="FFFFFF"/>
                  </a:solidFill>
                </a:defRPr>
              </a:pPr>
              <a:r>
                <a:rPr sz="2800" dirty="0"/>
                <a:t>9,10,11</a:t>
              </a:r>
              <a:r>
                <a:rPr sz="2800" baseline="0" dirty="0"/>
                <a:t>Be+</a:t>
              </a:r>
              <a:r>
                <a:rPr sz="2800" dirty="0"/>
                <a:t>64</a:t>
              </a:r>
              <a:r>
                <a:rPr sz="2800" baseline="0" dirty="0"/>
                <a:t>Zn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83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11" y="675881"/>
            <a:ext cx="773039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5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815" y="1111034"/>
            <a:ext cx="5844478" cy="428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" y="3438000"/>
            <a:ext cx="4878713" cy="34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1" y="49034"/>
            <a:ext cx="4728007" cy="320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84571" y="464703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Fusão </a:t>
            </a:r>
            <a:r>
              <a:rPr lang="pt-BR" sz="3600" baseline="30000" dirty="0" smtClean="0"/>
              <a:t>16</a:t>
            </a:r>
            <a:r>
              <a:rPr lang="pt-BR" sz="3600" dirty="0" smtClean="0"/>
              <a:t>O + </a:t>
            </a:r>
            <a:r>
              <a:rPr lang="pt-BR" sz="3600" baseline="30000" dirty="0" smtClean="0"/>
              <a:t>16</a:t>
            </a:r>
            <a:r>
              <a:rPr lang="pt-BR" sz="3600" dirty="0" smtClean="0"/>
              <a:t>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58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1" y="162000"/>
            <a:ext cx="4395238" cy="331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000"/>
            <a:ext cx="5678901" cy="33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976" y="0"/>
            <a:ext cx="6867024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3" y="0"/>
            <a:ext cx="4271699" cy="3456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88" y="520286"/>
            <a:ext cx="4674630" cy="543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" y="3468470"/>
            <a:ext cx="402738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56" y="1830648"/>
            <a:ext cx="5736280" cy="424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51" y="1830648"/>
            <a:ext cx="3508863" cy="450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9827"/>
            <a:ext cx="2581656" cy="67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689600" y="331993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aseline="30000" dirty="0" smtClean="0"/>
              <a:t>4</a:t>
            </a:r>
            <a:r>
              <a:rPr lang="pt-BR" sz="3600" dirty="0" smtClean="0"/>
              <a:t>He + </a:t>
            </a:r>
            <a:r>
              <a:rPr lang="pt-BR" sz="3600" baseline="30000" dirty="0" smtClean="0"/>
              <a:t>208</a:t>
            </a:r>
            <a:r>
              <a:rPr lang="pt-BR" sz="3600" dirty="0" smtClean="0"/>
              <a:t>Pb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84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7371" y="290286"/>
            <a:ext cx="630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Aplicações Práticas de Física Nuclear.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9942" y="1074056"/>
            <a:ext cx="117225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Energia: reatores de fissão e de fusão.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Diagnóstico e tratamento de doenças.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Radioisótopos marcadores: genética, fisiologia, botânica, geologia,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Agricultura: mutações de plantas.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Técnicas analíticas: estudo do solo, arqueologia, museologia,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Industria: esterilização, pesquisa de composição de materiais, fármacos,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Pesquisas em danos em satélites, mudanças climáticas, ...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Etc., etc., etc.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108316"/>
            <a:ext cx="11640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pt-BR" sz="3200" dirty="0" smtClean="0">
                <a:solidFill>
                  <a:srgbClr val="FF0000"/>
                </a:solidFill>
              </a:rPr>
              <a:t>formação de recursos humanos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 na área de física nuclear é de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rande importância para que o país continue a dominar a tecnologia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997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4306064" y="1766799"/>
            <a:ext cx="7560000" cy="5091201"/>
            <a:chOff x="2279650" y="694290"/>
            <a:chExt cx="7537428" cy="5077862"/>
          </a:xfrm>
        </p:grpSpPr>
        <p:grpSp>
          <p:nvGrpSpPr>
            <p:cNvPr id="5" name="Grupo">
              <a:extLst>
                <a:ext uri="{FF2B5EF4-FFF2-40B4-BE49-F238E27FC236}">
                  <a16:creationId xmlns:a16="http://schemas.microsoft.com/office/drawing/2014/main" xmlns="" id="{889ADBF3-82DD-3149-9489-4018230EC4A7}"/>
                </a:ext>
              </a:extLst>
            </p:cNvPr>
            <p:cNvGrpSpPr/>
            <p:nvPr/>
          </p:nvGrpSpPr>
          <p:grpSpPr>
            <a:xfrm>
              <a:off x="2495549" y="3789363"/>
              <a:ext cx="7321529" cy="1982789"/>
              <a:chOff x="-1" y="0"/>
              <a:chExt cx="7321527" cy="1982788"/>
            </a:xfrm>
          </p:grpSpPr>
          <p:sp>
            <p:nvSpPr>
              <p:cNvPr id="7" name="Forma">
                <a:extLst>
                  <a:ext uri="{FF2B5EF4-FFF2-40B4-BE49-F238E27FC236}">
                    <a16:creationId xmlns:a16="http://schemas.microsoft.com/office/drawing/2014/main" xmlns="" id="{21478AAD-C3FE-7345-826A-01D0AC9F08E8}"/>
                  </a:ext>
                </a:extLst>
              </p:cNvPr>
              <p:cNvSpPr/>
              <p:nvPr/>
            </p:nvSpPr>
            <p:spPr>
              <a:xfrm>
                <a:off x="3889498" y="239712"/>
                <a:ext cx="997296" cy="156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" y="21600"/>
                    </a:moveTo>
                    <a:lnTo>
                      <a:pt x="0" y="0"/>
                    </a:lnTo>
                    <a:lnTo>
                      <a:pt x="21600" y="95"/>
                    </a:lnTo>
                    <a:lnTo>
                      <a:pt x="21600" y="21407"/>
                    </a:lnTo>
                    <a:lnTo>
                      <a:pt x="159" y="21407"/>
                    </a:lnTo>
                    <a:lnTo>
                      <a:pt x="159" y="21600"/>
                    </a:lnTo>
                  </a:path>
                </a:pathLst>
              </a:custGeom>
              <a:solidFill>
                <a:srgbClr val="00FFFF">
                  <a:alpha val="50195"/>
                </a:srgbClr>
              </a:solidFill>
              <a:ln w="9360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" name="Forma">
                <a:extLst>
                  <a:ext uri="{FF2B5EF4-FFF2-40B4-BE49-F238E27FC236}">
                    <a16:creationId xmlns:a16="http://schemas.microsoft.com/office/drawing/2014/main" xmlns="" id="{B2103C1B-A364-F84C-BCC9-281BE9995B97}"/>
                  </a:ext>
                </a:extLst>
              </p:cNvPr>
              <p:cNvSpPr/>
              <p:nvPr/>
            </p:nvSpPr>
            <p:spPr>
              <a:xfrm>
                <a:off x="1168133" y="246062"/>
                <a:ext cx="1085319" cy="1585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05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501"/>
                    </a:lnTo>
                    <a:lnTo>
                      <a:pt x="0" y="21600"/>
                    </a:lnTo>
                    <a:lnTo>
                      <a:pt x="0" y="21305"/>
                    </a:lnTo>
                  </a:path>
                </a:pathLst>
              </a:custGeom>
              <a:solidFill>
                <a:srgbClr val="00FF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" name="Linha">
                <a:extLst>
                  <a:ext uri="{FF2B5EF4-FFF2-40B4-BE49-F238E27FC236}">
                    <a16:creationId xmlns:a16="http://schemas.microsoft.com/office/drawing/2014/main" xmlns="" id="{909CE75F-0B83-EB4D-81F9-A4C85C0556E8}"/>
                  </a:ext>
                </a:extLst>
              </p:cNvPr>
              <p:cNvSpPr/>
              <p:nvPr/>
            </p:nvSpPr>
            <p:spPr>
              <a:xfrm>
                <a:off x="353924" y="1006475"/>
                <a:ext cx="6347150" cy="1271"/>
              </a:xfrm>
              <a:prstGeom prst="ellips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" name="Linha">
                <a:extLst>
                  <a:ext uri="{FF2B5EF4-FFF2-40B4-BE49-F238E27FC236}">
                    <a16:creationId xmlns:a16="http://schemas.microsoft.com/office/drawing/2014/main" xmlns="" id="{A419B627-AEB9-E54E-907D-6E9518F2AA69}"/>
                  </a:ext>
                </a:extLst>
              </p:cNvPr>
              <p:cNvSpPr/>
              <p:nvPr/>
            </p:nvSpPr>
            <p:spPr>
              <a:xfrm>
                <a:off x="506129" y="1036637"/>
                <a:ext cx="669340" cy="357188"/>
              </a:xfrm>
              <a:prstGeom prst="line">
                <a:avLst/>
              </a:prstGeom>
              <a:noFill/>
              <a:ln w="9360" cap="flat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1" name="Retângulo Arredondado">
                <a:extLst>
                  <a:ext uri="{FF2B5EF4-FFF2-40B4-BE49-F238E27FC236}">
                    <a16:creationId xmlns:a16="http://schemas.microsoft.com/office/drawing/2014/main" xmlns="" id="{F95B934F-588F-FC43-8681-D16352B8A741}"/>
                  </a:ext>
                </a:extLst>
              </p:cNvPr>
              <p:cNvSpPr/>
              <p:nvPr/>
            </p:nvSpPr>
            <p:spPr>
              <a:xfrm>
                <a:off x="474955" y="869950"/>
                <a:ext cx="64184" cy="280988"/>
              </a:xfrm>
              <a:prstGeom prst="roundRect">
                <a:avLst>
                  <a:gd name="adj" fmla="val 2000"/>
                </a:avLst>
              </a:prstGeom>
              <a:solidFill>
                <a:srgbClr val="0000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2" name="Retângulo Arredondado">
                <a:extLst>
                  <a:ext uri="{FF2B5EF4-FFF2-40B4-BE49-F238E27FC236}">
                    <a16:creationId xmlns:a16="http://schemas.microsoft.com/office/drawing/2014/main" xmlns="" id="{3AE94C31-1E8F-8945-9FA0-1FCA6B072299}"/>
                  </a:ext>
                </a:extLst>
              </p:cNvPr>
              <p:cNvSpPr/>
              <p:nvPr/>
            </p:nvSpPr>
            <p:spPr>
              <a:xfrm>
                <a:off x="830713" y="922337"/>
                <a:ext cx="320916" cy="163513"/>
              </a:xfrm>
              <a:prstGeom prst="roundRect">
                <a:avLst>
                  <a:gd name="adj" fmla="val 616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3" name="Retângulo Arredondado">
                <a:extLst>
                  <a:ext uri="{FF2B5EF4-FFF2-40B4-BE49-F238E27FC236}">
                    <a16:creationId xmlns:a16="http://schemas.microsoft.com/office/drawing/2014/main" xmlns="" id="{01B87692-4EB5-0945-B836-5B592567A388}"/>
                  </a:ext>
                </a:extLst>
              </p:cNvPr>
              <p:cNvSpPr/>
              <p:nvPr/>
            </p:nvSpPr>
            <p:spPr>
              <a:xfrm>
                <a:off x="2703027" y="825500"/>
                <a:ext cx="58682" cy="411163"/>
              </a:xfrm>
              <a:prstGeom prst="roundRect">
                <a:avLst>
                  <a:gd name="adj" fmla="val 1426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4" name="Retângulo Arredondado">
                <a:extLst>
                  <a:ext uri="{FF2B5EF4-FFF2-40B4-BE49-F238E27FC236}">
                    <a16:creationId xmlns:a16="http://schemas.microsoft.com/office/drawing/2014/main" xmlns="" id="{1693AF01-DEFA-2B4D-90CF-C5C6FC88FF25}"/>
                  </a:ext>
                </a:extLst>
              </p:cNvPr>
              <p:cNvSpPr/>
              <p:nvPr/>
            </p:nvSpPr>
            <p:spPr>
              <a:xfrm>
                <a:off x="3223827" y="1681162"/>
                <a:ext cx="31175" cy="301626"/>
              </a:xfrm>
              <a:prstGeom prst="roundRect">
                <a:avLst>
                  <a:gd name="adj" fmla="val 4167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5" name="Solenoid 2">
                <a:extLst>
                  <a:ext uri="{FF2B5EF4-FFF2-40B4-BE49-F238E27FC236}">
                    <a16:creationId xmlns:a16="http://schemas.microsoft.com/office/drawing/2014/main" xmlns="" id="{AE0BA8B4-BFD1-EF42-BA27-6763CDD14A86}"/>
                  </a:ext>
                </a:extLst>
              </p:cNvPr>
              <p:cNvSpPr txBox="1"/>
              <p:nvPr/>
            </p:nvSpPr>
            <p:spPr>
              <a:xfrm>
                <a:off x="4054540" y="17462"/>
                <a:ext cx="614325" cy="152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9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Solenoid 2</a:t>
                </a:r>
              </a:p>
            </p:txBody>
          </p:sp>
          <p:sp>
            <p:nvSpPr>
              <p:cNvPr id="16" name="Retângulo Arredondado">
                <a:extLst>
                  <a:ext uri="{FF2B5EF4-FFF2-40B4-BE49-F238E27FC236}">
                    <a16:creationId xmlns:a16="http://schemas.microsoft.com/office/drawing/2014/main" xmlns="" id="{3239047E-6EC5-F946-884F-A4551FDAACA2}"/>
                  </a:ext>
                </a:extLst>
              </p:cNvPr>
              <p:cNvSpPr/>
              <p:nvPr/>
            </p:nvSpPr>
            <p:spPr>
              <a:xfrm>
                <a:off x="6605361" y="885825"/>
                <a:ext cx="67852" cy="280988"/>
              </a:xfrm>
              <a:prstGeom prst="roundRect">
                <a:avLst>
                  <a:gd name="adj" fmla="val 1921"/>
                </a:avLst>
              </a:prstGeom>
              <a:solidFill>
                <a:srgbClr val="0000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7" name="Solenoid 1">
                <a:extLst>
                  <a:ext uri="{FF2B5EF4-FFF2-40B4-BE49-F238E27FC236}">
                    <a16:creationId xmlns:a16="http://schemas.microsoft.com/office/drawing/2014/main" xmlns="" id="{693CB466-A2DE-794F-A892-228643522F03}"/>
                  </a:ext>
                </a:extLst>
              </p:cNvPr>
              <p:cNvSpPr txBox="1"/>
              <p:nvPr/>
            </p:nvSpPr>
            <p:spPr>
              <a:xfrm>
                <a:off x="1435868" y="17462"/>
                <a:ext cx="614325" cy="152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9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Solenoid 1</a:t>
                </a:r>
              </a:p>
            </p:txBody>
          </p:sp>
          <p:sp>
            <p:nvSpPr>
              <p:cNvPr id="18" name="Linha">
                <a:extLst>
                  <a:ext uri="{FF2B5EF4-FFF2-40B4-BE49-F238E27FC236}">
                    <a16:creationId xmlns:a16="http://schemas.microsoft.com/office/drawing/2014/main" xmlns="" id="{8F05FA6D-5CF3-CB41-9DE5-D289498F7EB5}"/>
                  </a:ext>
                </a:extLst>
              </p:cNvPr>
              <p:cNvSpPr/>
              <p:nvPr/>
            </p:nvSpPr>
            <p:spPr>
              <a:xfrm>
                <a:off x="-1" y="1011237"/>
                <a:ext cx="320917" cy="158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9" name="Retângulo Arredondado">
                <a:extLst>
                  <a:ext uri="{FF2B5EF4-FFF2-40B4-BE49-F238E27FC236}">
                    <a16:creationId xmlns:a16="http://schemas.microsoft.com/office/drawing/2014/main" xmlns="" id="{3A46166B-3232-1643-94A5-18041A38232C}"/>
                  </a:ext>
                </a:extLst>
              </p:cNvPr>
              <p:cNvSpPr/>
              <p:nvPr/>
            </p:nvSpPr>
            <p:spPr>
              <a:xfrm>
                <a:off x="731687" y="1303337"/>
                <a:ext cx="58683" cy="271463"/>
              </a:xfrm>
              <a:prstGeom prst="roundRect">
                <a:avLst>
                  <a:gd name="adj" fmla="val 2269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0" name="Retângulo Arredondado">
                <a:extLst>
                  <a:ext uri="{FF2B5EF4-FFF2-40B4-BE49-F238E27FC236}">
                    <a16:creationId xmlns:a16="http://schemas.microsoft.com/office/drawing/2014/main" xmlns="" id="{7510D098-E1AD-8B46-BF86-A894F3E29E9F}"/>
                  </a:ext>
                </a:extLst>
              </p:cNvPr>
              <p:cNvSpPr/>
              <p:nvPr/>
            </p:nvSpPr>
            <p:spPr>
              <a:xfrm>
                <a:off x="733521" y="449262"/>
                <a:ext cx="56849" cy="273051"/>
              </a:xfrm>
              <a:prstGeom prst="roundRect">
                <a:avLst>
                  <a:gd name="adj" fmla="val 2269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1" name="Linha">
                <a:extLst>
                  <a:ext uri="{FF2B5EF4-FFF2-40B4-BE49-F238E27FC236}">
                    <a16:creationId xmlns:a16="http://schemas.microsoft.com/office/drawing/2014/main" xmlns="" id="{8CB9EBE1-D5BA-7A42-8804-0EB000320509}"/>
                  </a:ext>
                </a:extLst>
              </p:cNvPr>
              <p:cNvSpPr/>
              <p:nvPr/>
            </p:nvSpPr>
            <p:spPr>
              <a:xfrm flipV="1">
                <a:off x="500628" y="592137"/>
                <a:ext cx="691345" cy="434976"/>
              </a:xfrm>
              <a:prstGeom prst="line">
                <a:avLst/>
              </a:prstGeom>
              <a:noFill/>
              <a:ln w="9360" cap="flat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2" name="Linha">
                <a:extLst>
                  <a:ext uri="{FF2B5EF4-FFF2-40B4-BE49-F238E27FC236}">
                    <a16:creationId xmlns:a16="http://schemas.microsoft.com/office/drawing/2014/main" xmlns="" id="{33124B2E-AC2C-7347-BE51-FFD7B77D8095}"/>
                  </a:ext>
                </a:extLst>
              </p:cNvPr>
              <p:cNvSpPr/>
              <p:nvPr/>
            </p:nvSpPr>
            <p:spPr>
              <a:xfrm>
                <a:off x="1191972" y="385625"/>
                <a:ext cx="1077984" cy="225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27" extrusionOk="0">
                    <a:moveTo>
                      <a:pt x="0" y="19927"/>
                    </a:moveTo>
                    <a:cubicBezTo>
                      <a:pt x="7078" y="8510"/>
                      <a:pt x="14339" y="-1673"/>
                      <a:pt x="21600" y="23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3" name="Linha">
                <a:extLst>
                  <a:ext uri="{FF2B5EF4-FFF2-40B4-BE49-F238E27FC236}">
                    <a16:creationId xmlns:a16="http://schemas.microsoft.com/office/drawing/2014/main" xmlns="" id="{129E5AF6-1A8B-6449-9F51-A07CD0D2CD4C}"/>
                  </a:ext>
                </a:extLst>
              </p:cNvPr>
              <p:cNvSpPr/>
              <p:nvPr/>
            </p:nvSpPr>
            <p:spPr>
              <a:xfrm>
                <a:off x="1175468" y="1401762"/>
                <a:ext cx="1085319" cy="223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06" extrusionOk="0">
                    <a:moveTo>
                      <a:pt x="0" y="0"/>
                    </a:moveTo>
                    <a:cubicBezTo>
                      <a:pt x="7683" y="12382"/>
                      <a:pt x="14075" y="21600"/>
                      <a:pt x="21600" y="2028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4" name="Linha">
                <a:extLst>
                  <a:ext uri="{FF2B5EF4-FFF2-40B4-BE49-F238E27FC236}">
                    <a16:creationId xmlns:a16="http://schemas.microsoft.com/office/drawing/2014/main" xmlns="" id="{9FA86C97-13BE-6C42-9194-D8D5AF5772C7}"/>
                  </a:ext>
                </a:extLst>
              </p:cNvPr>
              <p:cNvSpPr/>
              <p:nvPr/>
            </p:nvSpPr>
            <p:spPr>
              <a:xfrm>
                <a:off x="2255578" y="388937"/>
                <a:ext cx="2059363" cy="1588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5" name="Linha">
                <a:extLst>
                  <a:ext uri="{FF2B5EF4-FFF2-40B4-BE49-F238E27FC236}">
                    <a16:creationId xmlns:a16="http://schemas.microsoft.com/office/drawing/2014/main" xmlns="" id="{EFBD7FD7-7213-584F-8E2A-B203FF70EBF5}"/>
                  </a:ext>
                </a:extLst>
              </p:cNvPr>
              <p:cNvSpPr/>
              <p:nvPr/>
            </p:nvSpPr>
            <p:spPr>
              <a:xfrm>
                <a:off x="2246409" y="1625599"/>
                <a:ext cx="2092372" cy="6352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6" name="Linha">
                <a:extLst>
                  <a:ext uri="{FF2B5EF4-FFF2-40B4-BE49-F238E27FC236}">
                    <a16:creationId xmlns:a16="http://schemas.microsoft.com/office/drawing/2014/main" xmlns="" id="{44F0FCC6-4CEA-0E49-A782-6F7E224E01F7}"/>
                  </a:ext>
                </a:extLst>
              </p:cNvPr>
              <p:cNvSpPr/>
              <p:nvPr/>
            </p:nvSpPr>
            <p:spPr>
              <a:xfrm>
                <a:off x="4307605" y="396875"/>
                <a:ext cx="1030305" cy="19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426" y="0"/>
                      <a:pt x="14507" y="2299"/>
                      <a:pt x="21600" y="2160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7" name="Linha">
                <a:extLst>
                  <a:ext uri="{FF2B5EF4-FFF2-40B4-BE49-F238E27FC236}">
                    <a16:creationId xmlns:a16="http://schemas.microsoft.com/office/drawing/2014/main" xmlns="" id="{D3F117CE-76A8-2747-AC5E-ECB441D19985}"/>
                  </a:ext>
                </a:extLst>
              </p:cNvPr>
              <p:cNvSpPr/>
              <p:nvPr/>
            </p:nvSpPr>
            <p:spPr>
              <a:xfrm>
                <a:off x="4325943" y="1438275"/>
                <a:ext cx="1032138" cy="19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415" y="21600"/>
                      <a:pt x="14505" y="19178"/>
                      <a:pt x="21600" y="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8" name="Linha">
                <a:extLst>
                  <a:ext uri="{FF2B5EF4-FFF2-40B4-BE49-F238E27FC236}">
                    <a16:creationId xmlns:a16="http://schemas.microsoft.com/office/drawing/2014/main" xmlns="" id="{3FBF793A-997E-E649-8269-DFE03C824C83}"/>
                  </a:ext>
                </a:extLst>
              </p:cNvPr>
              <p:cNvSpPr/>
              <p:nvPr/>
            </p:nvSpPr>
            <p:spPr>
              <a:xfrm>
                <a:off x="5347372" y="598487"/>
                <a:ext cx="1274494" cy="387351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9" name="Linha">
                <a:extLst>
                  <a:ext uri="{FF2B5EF4-FFF2-40B4-BE49-F238E27FC236}">
                    <a16:creationId xmlns:a16="http://schemas.microsoft.com/office/drawing/2014/main" xmlns="" id="{06EC7B15-E520-344C-A062-44905EF1E598}"/>
                  </a:ext>
                </a:extLst>
              </p:cNvPr>
              <p:cNvSpPr/>
              <p:nvPr/>
            </p:nvSpPr>
            <p:spPr>
              <a:xfrm flipV="1">
                <a:off x="5347372" y="984250"/>
                <a:ext cx="1274494" cy="473075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0" name="Linha">
                <a:extLst>
                  <a:ext uri="{FF2B5EF4-FFF2-40B4-BE49-F238E27FC236}">
                    <a16:creationId xmlns:a16="http://schemas.microsoft.com/office/drawing/2014/main" xmlns="" id="{FC074B05-3222-B34E-9A55-5138AD43489F}"/>
                  </a:ext>
                </a:extLst>
              </p:cNvPr>
              <p:cNvSpPr/>
              <p:nvPr/>
            </p:nvSpPr>
            <p:spPr>
              <a:xfrm>
                <a:off x="498794" y="544391"/>
                <a:ext cx="1747323" cy="45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84" extrusionOk="0">
                    <a:moveTo>
                      <a:pt x="0" y="19384"/>
                    </a:moveTo>
                    <a:cubicBezTo>
                      <a:pt x="8333" y="3744"/>
                      <a:pt x="8489" y="3744"/>
                      <a:pt x="8489" y="3744"/>
                    </a:cubicBezTo>
                    <a:cubicBezTo>
                      <a:pt x="14189" y="-390"/>
                      <a:pt x="17886" y="-2216"/>
                      <a:pt x="21600" y="4208"/>
                    </a:cubicBezTo>
                  </a:path>
                </a:pathLst>
              </a:custGeom>
              <a:noFill/>
              <a:ln w="1908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1" name="Linha">
                <a:extLst>
                  <a:ext uri="{FF2B5EF4-FFF2-40B4-BE49-F238E27FC236}">
                    <a16:creationId xmlns:a16="http://schemas.microsoft.com/office/drawing/2014/main" xmlns="" id="{6E8317ED-CD57-7343-BF7F-B9F60BDEE0BC}"/>
                  </a:ext>
                </a:extLst>
              </p:cNvPr>
              <p:cNvSpPr/>
              <p:nvPr/>
            </p:nvSpPr>
            <p:spPr>
              <a:xfrm>
                <a:off x="2246409" y="655637"/>
                <a:ext cx="462120" cy="260351"/>
              </a:xfrm>
              <a:prstGeom prst="line">
                <a:avLst/>
              </a:prstGeom>
              <a:noFill/>
              <a:ln w="93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2" name="Linha">
                <a:extLst>
                  <a:ext uri="{FF2B5EF4-FFF2-40B4-BE49-F238E27FC236}">
                    <a16:creationId xmlns:a16="http://schemas.microsoft.com/office/drawing/2014/main" xmlns="" id="{65202AFF-1156-2D4A-A1C7-8861AE87EBF4}"/>
                  </a:ext>
                </a:extLst>
              </p:cNvPr>
              <p:cNvSpPr/>
              <p:nvPr/>
            </p:nvSpPr>
            <p:spPr>
              <a:xfrm>
                <a:off x="509797" y="1035050"/>
                <a:ext cx="1795001" cy="471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174" extrusionOk="0">
                    <a:moveTo>
                      <a:pt x="0" y="0"/>
                    </a:moveTo>
                    <a:cubicBezTo>
                      <a:pt x="8329" y="15610"/>
                      <a:pt x="8485" y="15156"/>
                      <a:pt x="8485" y="15156"/>
                    </a:cubicBezTo>
                    <a:cubicBezTo>
                      <a:pt x="14190" y="19304"/>
                      <a:pt x="17893" y="21600"/>
                      <a:pt x="21600" y="15156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3" name="Linha">
                <a:extLst>
                  <a:ext uri="{FF2B5EF4-FFF2-40B4-BE49-F238E27FC236}">
                    <a16:creationId xmlns:a16="http://schemas.microsoft.com/office/drawing/2014/main" xmlns="" id="{920E1550-127E-2849-88D2-0D8BD249DC3A}"/>
                  </a:ext>
                </a:extLst>
              </p:cNvPr>
              <p:cNvSpPr/>
              <p:nvPr/>
            </p:nvSpPr>
            <p:spPr>
              <a:xfrm>
                <a:off x="2272083" y="1166812"/>
                <a:ext cx="423316" cy="27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600" y="871"/>
                      <a:pt x="21600" y="0"/>
                      <a:pt x="21600" y="0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4" name="Linha">
                <a:extLst>
                  <a:ext uri="{FF2B5EF4-FFF2-40B4-BE49-F238E27FC236}">
                    <a16:creationId xmlns:a16="http://schemas.microsoft.com/office/drawing/2014/main" xmlns="" id="{0F7C1658-7913-D54A-9F7B-20D474922B82}"/>
                  </a:ext>
                </a:extLst>
              </p:cNvPr>
              <p:cNvSpPr/>
              <p:nvPr/>
            </p:nvSpPr>
            <p:spPr>
              <a:xfrm>
                <a:off x="1171800" y="283212"/>
                <a:ext cx="1087153" cy="34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extrusionOk="0">
                    <a:moveTo>
                      <a:pt x="0" y="20988"/>
                    </a:moveTo>
                    <a:cubicBezTo>
                      <a:pt x="7192" y="7904"/>
                      <a:pt x="13404" y="-612"/>
                      <a:pt x="21600" y="35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5" name="Linha">
                <a:extLst>
                  <a:ext uri="{FF2B5EF4-FFF2-40B4-BE49-F238E27FC236}">
                    <a16:creationId xmlns:a16="http://schemas.microsoft.com/office/drawing/2014/main" xmlns="" id="{3499F1D4-20C7-3048-BD73-BE9FE451A06C}"/>
                  </a:ext>
                </a:extLst>
              </p:cNvPr>
              <p:cNvSpPr/>
              <p:nvPr/>
            </p:nvSpPr>
            <p:spPr>
              <a:xfrm>
                <a:off x="1168133" y="1412875"/>
                <a:ext cx="1085319" cy="348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9" extrusionOk="0">
                    <a:moveTo>
                      <a:pt x="0" y="0"/>
                    </a:moveTo>
                    <a:cubicBezTo>
                      <a:pt x="7190" y="13092"/>
                      <a:pt x="13404" y="21600"/>
                      <a:pt x="21600" y="20955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6" name="Linha">
                <a:extLst>
                  <a:ext uri="{FF2B5EF4-FFF2-40B4-BE49-F238E27FC236}">
                    <a16:creationId xmlns:a16="http://schemas.microsoft.com/office/drawing/2014/main" xmlns="" id="{D7C999E8-99BD-6448-973B-DDDEAC204385}"/>
                  </a:ext>
                </a:extLst>
              </p:cNvPr>
              <p:cNvSpPr/>
              <p:nvPr/>
            </p:nvSpPr>
            <p:spPr>
              <a:xfrm>
                <a:off x="2259246" y="1765300"/>
                <a:ext cx="948077" cy="65088"/>
              </a:xfrm>
              <a:prstGeom prst="line">
                <a:avLst/>
              </a:prstGeom>
              <a:noFill/>
              <a:ln w="93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7" name="Retângulo Arredondado">
                <a:extLst>
                  <a:ext uri="{FF2B5EF4-FFF2-40B4-BE49-F238E27FC236}">
                    <a16:creationId xmlns:a16="http://schemas.microsoft.com/office/drawing/2014/main" xmlns="" id="{B7E3D8A3-A8AE-0C4C-8AA5-09294CDE1B98}"/>
                  </a:ext>
                </a:extLst>
              </p:cNvPr>
              <p:cNvSpPr/>
              <p:nvPr/>
            </p:nvSpPr>
            <p:spPr>
              <a:xfrm>
                <a:off x="5637113" y="1465262"/>
                <a:ext cx="82522" cy="431801"/>
              </a:xfrm>
              <a:prstGeom prst="roundRect">
                <a:avLst>
                  <a:gd name="adj" fmla="val 1514"/>
                </a:avLst>
              </a:prstGeom>
              <a:solidFill>
                <a:srgbClr val="00B8FF">
                  <a:alpha val="50195"/>
                </a:srgbClr>
              </a:solidFill>
              <a:ln w="360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8" name="Retângulo Arredondado">
                <a:extLst>
                  <a:ext uri="{FF2B5EF4-FFF2-40B4-BE49-F238E27FC236}">
                    <a16:creationId xmlns:a16="http://schemas.microsoft.com/office/drawing/2014/main" xmlns="" id="{3B708C6B-A5F8-A946-992F-D9DB4A98015F}"/>
                  </a:ext>
                </a:extLst>
              </p:cNvPr>
              <p:cNvSpPr/>
              <p:nvPr/>
            </p:nvSpPr>
            <p:spPr>
              <a:xfrm>
                <a:off x="5637113" y="168275"/>
                <a:ext cx="86190" cy="403225"/>
              </a:xfrm>
              <a:prstGeom prst="roundRect">
                <a:avLst>
                  <a:gd name="adj" fmla="val 1514"/>
                </a:avLst>
              </a:prstGeom>
              <a:solidFill>
                <a:srgbClr val="00B8FF">
                  <a:alpha val="50195"/>
                </a:srgbClr>
              </a:solidFill>
              <a:ln w="360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39" name="Rad. shield">
                <a:extLst>
                  <a:ext uri="{FF2B5EF4-FFF2-40B4-BE49-F238E27FC236}">
                    <a16:creationId xmlns:a16="http://schemas.microsoft.com/office/drawing/2014/main" xmlns="" id="{049FCA8C-3842-CA44-B086-555010FB2D0D}"/>
                  </a:ext>
                </a:extLst>
              </p:cNvPr>
              <p:cNvSpPr txBox="1"/>
              <p:nvPr/>
            </p:nvSpPr>
            <p:spPr>
              <a:xfrm>
                <a:off x="5803086" y="240207"/>
                <a:ext cx="577081" cy="166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449262">
                  <a:lnSpc>
                    <a:spcPct val="108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0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Rad. shield</a:t>
                </a:r>
              </a:p>
            </p:txBody>
          </p:sp>
          <p:pic>
            <p:nvPicPr>
              <p:cNvPr id="40" name="image.pdf" descr="image.pdf">
                <a:extLst>
                  <a:ext uri="{FF2B5EF4-FFF2-40B4-BE49-F238E27FC236}">
                    <a16:creationId xmlns:a16="http://schemas.microsoft.com/office/drawing/2014/main" xmlns="" id="{832321E6-D725-9D4B-87A6-98D5FD892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01077" y="1150937"/>
                <a:ext cx="55015" cy="1031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" name="γ detector">
                <a:extLst>
                  <a:ext uri="{FF2B5EF4-FFF2-40B4-BE49-F238E27FC236}">
                    <a16:creationId xmlns:a16="http://schemas.microsoft.com/office/drawing/2014/main" xmlns="" id="{47591993-560E-A341-8E5C-E138EAFEA8BA}"/>
                  </a:ext>
                </a:extLst>
              </p:cNvPr>
              <p:cNvSpPr txBox="1"/>
              <p:nvPr/>
            </p:nvSpPr>
            <p:spPr>
              <a:xfrm>
                <a:off x="6821389" y="613269"/>
                <a:ext cx="500137" cy="166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defTabSz="449262" hangingPunct="0">
                  <a:lnSpc>
                    <a:spcPct val="108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000" b="0">
                    <a:latin typeface="Symbol"/>
                    <a:ea typeface="Symbol"/>
                    <a:cs typeface="Symbol"/>
                    <a:sym typeface="Symbol"/>
                  </a:defRPr>
                </a:pPr>
                <a:r>
                  <a:rPr sz="1000" kern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  <a:sym typeface="Symbol"/>
                  </a:rPr>
                  <a:t>g </a:t>
                </a:r>
                <a:r>
                  <a:rPr sz="1000" ker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detector</a:t>
                </a:r>
              </a:p>
            </p:txBody>
          </p:sp>
          <p:sp>
            <p:nvSpPr>
              <p:cNvPr id="42" name="Retângulo Arredondado">
                <a:extLst>
                  <a:ext uri="{FF2B5EF4-FFF2-40B4-BE49-F238E27FC236}">
                    <a16:creationId xmlns:a16="http://schemas.microsoft.com/office/drawing/2014/main" xmlns="" id="{916F10B2-264E-FC48-836D-88E2A1A7A5AB}"/>
                  </a:ext>
                </a:extLst>
              </p:cNvPr>
              <p:cNvSpPr/>
              <p:nvPr/>
            </p:nvSpPr>
            <p:spPr>
              <a:xfrm>
                <a:off x="6462324" y="650875"/>
                <a:ext cx="275072" cy="133350"/>
              </a:xfrm>
              <a:prstGeom prst="roundRect">
                <a:avLst>
                  <a:gd name="adj" fmla="val 755"/>
                </a:avLst>
              </a:prstGeom>
              <a:solidFill>
                <a:srgbClr val="00B8FF">
                  <a:alpha val="50195"/>
                </a:srgbClr>
              </a:solidFill>
              <a:ln w="360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43" name="Retângulo Arredondado">
                <a:extLst>
                  <a:ext uri="{FF2B5EF4-FFF2-40B4-BE49-F238E27FC236}">
                    <a16:creationId xmlns:a16="http://schemas.microsoft.com/office/drawing/2014/main" xmlns="" id="{9313737D-FFC2-8243-B688-3D7DCF8C67DC}"/>
                  </a:ext>
                </a:extLst>
              </p:cNvPr>
              <p:cNvSpPr/>
              <p:nvPr/>
            </p:nvSpPr>
            <p:spPr>
              <a:xfrm>
                <a:off x="6447654" y="1265237"/>
                <a:ext cx="275072" cy="134938"/>
              </a:xfrm>
              <a:prstGeom prst="roundRect">
                <a:avLst>
                  <a:gd name="adj" fmla="val 755"/>
                </a:avLst>
              </a:prstGeom>
              <a:solidFill>
                <a:srgbClr val="00B8FF">
                  <a:alpha val="50195"/>
                </a:srgbClr>
              </a:solidFill>
              <a:ln w="360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44" name="Linha">
                <a:extLst>
                  <a:ext uri="{FF2B5EF4-FFF2-40B4-BE49-F238E27FC236}">
                    <a16:creationId xmlns:a16="http://schemas.microsoft.com/office/drawing/2014/main" xmlns="" id="{B9AB3A9F-7B4E-A945-8E3D-79E8BD184043}"/>
                  </a:ext>
                </a:extLst>
              </p:cNvPr>
              <p:cNvSpPr/>
              <p:nvPr/>
            </p:nvSpPr>
            <p:spPr>
              <a:xfrm flipV="1">
                <a:off x="509797" y="596899"/>
                <a:ext cx="733229" cy="395061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45" name="Retângulo Arredondado">
                <a:extLst>
                  <a:ext uri="{FF2B5EF4-FFF2-40B4-BE49-F238E27FC236}">
                    <a16:creationId xmlns:a16="http://schemas.microsoft.com/office/drawing/2014/main" xmlns="" id="{887A8C8D-1215-0149-8FCC-3584CE2E0DFC}"/>
                  </a:ext>
                </a:extLst>
              </p:cNvPr>
              <p:cNvSpPr/>
              <p:nvPr/>
            </p:nvSpPr>
            <p:spPr>
              <a:xfrm>
                <a:off x="3152308" y="0"/>
                <a:ext cx="31176" cy="301625"/>
              </a:xfrm>
              <a:prstGeom prst="roundRect">
                <a:avLst>
                  <a:gd name="adj" fmla="val 4167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46" name="Linha">
                <a:extLst>
                  <a:ext uri="{FF2B5EF4-FFF2-40B4-BE49-F238E27FC236}">
                    <a16:creationId xmlns:a16="http://schemas.microsoft.com/office/drawing/2014/main" xmlns="" id="{2964EAAC-E4A6-ED49-9B0A-CD47D0F89F29}"/>
                  </a:ext>
                </a:extLst>
              </p:cNvPr>
              <p:cNvSpPr/>
              <p:nvPr/>
            </p:nvSpPr>
            <p:spPr>
              <a:xfrm flipV="1">
                <a:off x="2286753" y="196849"/>
                <a:ext cx="832548" cy="71439"/>
              </a:xfrm>
              <a:prstGeom prst="line">
                <a:avLst/>
              </a:prstGeom>
              <a:noFill/>
              <a:ln w="12700" cap="flat">
                <a:solidFill>
                  <a:srgbClr val="33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</p:grpSp>
        <p:sp>
          <p:nvSpPr>
            <p:cNvPr id="47" name="parallel mode">
              <a:extLst>
                <a:ext uri="{FF2B5EF4-FFF2-40B4-BE49-F238E27FC236}">
                  <a16:creationId xmlns:a16="http://schemas.microsoft.com/office/drawing/2014/main" xmlns="" id="{BCD0BC1F-8DA7-1F4C-A929-838CBD58D1F9}"/>
                </a:ext>
              </a:extLst>
            </p:cNvPr>
            <p:cNvSpPr txBox="1"/>
            <p:nvPr/>
          </p:nvSpPr>
          <p:spPr>
            <a:xfrm>
              <a:off x="4706958" y="3286536"/>
              <a:ext cx="1801775" cy="40626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ctr" defTabSz="449262">
                <a:lnSpc>
                  <a:spcPct val="110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hangingPunct="0"/>
              <a:r>
                <a:rPr b="1" kern="0">
                  <a:solidFill>
                    <a:srgbClr val="000000"/>
                  </a:solidFill>
                </a:rPr>
                <a:t>parallel mode</a:t>
              </a:r>
            </a:p>
          </p:txBody>
        </p:sp>
        <p:grpSp>
          <p:nvGrpSpPr>
            <p:cNvPr id="48" name="Grupo">
              <a:extLst>
                <a:ext uri="{FF2B5EF4-FFF2-40B4-BE49-F238E27FC236}">
                  <a16:creationId xmlns:a16="http://schemas.microsoft.com/office/drawing/2014/main" xmlns="" id="{8875D1A7-CA1B-294C-B429-0A40BA9247E7}"/>
                </a:ext>
              </a:extLst>
            </p:cNvPr>
            <p:cNvGrpSpPr/>
            <p:nvPr/>
          </p:nvGrpSpPr>
          <p:grpSpPr>
            <a:xfrm>
              <a:off x="2279650" y="694290"/>
              <a:ext cx="6527588" cy="2657573"/>
              <a:chOff x="0" y="0"/>
              <a:chExt cx="6527587" cy="2657571"/>
            </a:xfrm>
          </p:grpSpPr>
          <p:sp>
            <p:nvSpPr>
              <p:cNvPr id="49" name="Crossover mode">
                <a:extLst>
                  <a:ext uri="{FF2B5EF4-FFF2-40B4-BE49-F238E27FC236}">
                    <a16:creationId xmlns:a16="http://schemas.microsoft.com/office/drawing/2014/main" xmlns="" id="{9E9BA172-8BEB-8148-B698-22BB9AEA5003}"/>
                  </a:ext>
                </a:extLst>
              </p:cNvPr>
              <p:cNvSpPr txBox="1"/>
              <p:nvPr/>
            </p:nvSpPr>
            <p:spPr>
              <a:xfrm>
                <a:off x="2249844" y="0"/>
                <a:ext cx="2126550" cy="4062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b="1" kern="0">
                    <a:solidFill>
                      <a:srgbClr val="000000"/>
                    </a:solidFill>
                  </a:rPr>
                  <a:t>Crossover mode</a:t>
                </a:r>
              </a:p>
            </p:txBody>
          </p:sp>
          <p:sp>
            <p:nvSpPr>
              <p:cNvPr id="50" name="Forma">
                <a:extLst>
                  <a:ext uri="{FF2B5EF4-FFF2-40B4-BE49-F238E27FC236}">
                    <a16:creationId xmlns:a16="http://schemas.microsoft.com/office/drawing/2014/main" xmlns="" id="{4AA3AB3A-0402-3648-AB55-11BCCACB118C}"/>
                  </a:ext>
                </a:extLst>
              </p:cNvPr>
              <p:cNvSpPr/>
              <p:nvPr/>
            </p:nvSpPr>
            <p:spPr>
              <a:xfrm>
                <a:off x="4159250" y="647148"/>
                <a:ext cx="1018894" cy="1444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" y="21600"/>
                    </a:moveTo>
                    <a:lnTo>
                      <a:pt x="0" y="0"/>
                    </a:lnTo>
                    <a:lnTo>
                      <a:pt x="21600" y="99"/>
                    </a:lnTo>
                    <a:lnTo>
                      <a:pt x="21600" y="21401"/>
                    </a:lnTo>
                    <a:lnTo>
                      <a:pt x="173" y="21401"/>
                    </a:lnTo>
                    <a:lnTo>
                      <a:pt x="173" y="21600"/>
                    </a:lnTo>
                  </a:path>
                </a:pathLst>
              </a:custGeom>
              <a:solidFill>
                <a:srgbClr val="00FF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1" name="Forma">
                <a:extLst>
                  <a:ext uri="{FF2B5EF4-FFF2-40B4-BE49-F238E27FC236}">
                    <a16:creationId xmlns:a16="http://schemas.microsoft.com/office/drawing/2014/main" xmlns="" id="{058C9314-9C80-C544-BB85-F88D3B5B5BE2}"/>
                  </a:ext>
                </a:extLst>
              </p:cNvPr>
              <p:cNvSpPr/>
              <p:nvPr/>
            </p:nvSpPr>
            <p:spPr>
              <a:xfrm>
                <a:off x="1465262" y="677310"/>
                <a:ext cx="979208" cy="145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01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498"/>
                    </a:lnTo>
                    <a:lnTo>
                      <a:pt x="0" y="21600"/>
                    </a:lnTo>
                    <a:lnTo>
                      <a:pt x="0" y="21301"/>
                    </a:lnTo>
                  </a:path>
                </a:pathLst>
              </a:custGeom>
              <a:solidFill>
                <a:srgbClr val="00FF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2" name="Linha">
                <a:extLst>
                  <a:ext uri="{FF2B5EF4-FFF2-40B4-BE49-F238E27FC236}">
                    <a16:creationId xmlns:a16="http://schemas.microsoft.com/office/drawing/2014/main" xmlns="" id="{5A207E14-45FB-2147-89A3-544B8800317C}"/>
                  </a:ext>
                </a:extLst>
              </p:cNvPr>
              <p:cNvSpPr/>
              <p:nvPr/>
            </p:nvSpPr>
            <p:spPr>
              <a:xfrm>
                <a:off x="2451100" y="894798"/>
                <a:ext cx="907091" cy="494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091" extrusionOk="0">
                    <a:moveTo>
                      <a:pt x="0" y="0"/>
                    </a:moveTo>
                    <a:cubicBezTo>
                      <a:pt x="19794" y="21600"/>
                      <a:pt x="21600" y="21333"/>
                      <a:pt x="21381" y="21017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3" name="Linha">
                <a:extLst>
                  <a:ext uri="{FF2B5EF4-FFF2-40B4-BE49-F238E27FC236}">
                    <a16:creationId xmlns:a16="http://schemas.microsoft.com/office/drawing/2014/main" xmlns="" id="{C3CB4619-87AC-C74C-9C7A-AA67D20A56FF}"/>
                  </a:ext>
                </a:extLst>
              </p:cNvPr>
              <p:cNvSpPr/>
              <p:nvPr/>
            </p:nvSpPr>
            <p:spPr>
              <a:xfrm>
                <a:off x="812800" y="1388510"/>
                <a:ext cx="5714787" cy="1271"/>
              </a:xfrm>
              <a:prstGeom prst="ellips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4" name="Linha">
                <a:extLst>
                  <a:ext uri="{FF2B5EF4-FFF2-40B4-BE49-F238E27FC236}">
                    <a16:creationId xmlns:a16="http://schemas.microsoft.com/office/drawing/2014/main" xmlns="" id="{7AD0EB84-9C39-374C-B414-F5D85ECDE496}"/>
                  </a:ext>
                </a:extLst>
              </p:cNvPr>
              <p:cNvSpPr/>
              <p:nvPr/>
            </p:nvSpPr>
            <p:spPr>
              <a:xfrm>
                <a:off x="841374" y="1415498"/>
                <a:ext cx="615951" cy="468313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5" name="Linha">
                <a:extLst>
                  <a:ext uri="{FF2B5EF4-FFF2-40B4-BE49-F238E27FC236}">
                    <a16:creationId xmlns:a16="http://schemas.microsoft.com/office/drawing/2014/main" xmlns="" id="{8429E4D1-37C1-2A4F-9925-06D993D202EB}"/>
                  </a:ext>
                </a:extLst>
              </p:cNvPr>
              <p:cNvSpPr/>
              <p:nvPr/>
            </p:nvSpPr>
            <p:spPr>
              <a:xfrm>
                <a:off x="2444750" y="1395641"/>
                <a:ext cx="882175" cy="519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568" extrusionOk="0">
                    <a:moveTo>
                      <a:pt x="0" y="21568"/>
                    </a:moveTo>
                    <a:cubicBezTo>
                      <a:pt x="21063" y="-32"/>
                      <a:pt x="21600" y="219"/>
                      <a:pt x="21274" y="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6" name="Linha">
                <a:extLst>
                  <a:ext uri="{FF2B5EF4-FFF2-40B4-BE49-F238E27FC236}">
                    <a16:creationId xmlns:a16="http://schemas.microsoft.com/office/drawing/2014/main" xmlns="" id="{795C756C-C5C6-2249-BB59-B4EA6A36C877}"/>
                  </a:ext>
                </a:extLst>
              </p:cNvPr>
              <p:cNvSpPr/>
              <p:nvPr/>
            </p:nvSpPr>
            <p:spPr>
              <a:xfrm flipV="1">
                <a:off x="3373437" y="888448"/>
                <a:ext cx="823632" cy="493518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7" name="Linha">
                <a:extLst>
                  <a:ext uri="{FF2B5EF4-FFF2-40B4-BE49-F238E27FC236}">
                    <a16:creationId xmlns:a16="http://schemas.microsoft.com/office/drawing/2014/main" xmlns="" id="{53D9E955-3C1A-7741-9D9D-6E976DD9FBAF}"/>
                  </a:ext>
                </a:extLst>
              </p:cNvPr>
              <p:cNvSpPr/>
              <p:nvPr/>
            </p:nvSpPr>
            <p:spPr>
              <a:xfrm>
                <a:off x="4197350" y="776345"/>
                <a:ext cx="1023657" cy="137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216" extrusionOk="0">
                    <a:moveTo>
                      <a:pt x="0" y="8232"/>
                    </a:moveTo>
                    <a:cubicBezTo>
                      <a:pt x="9838" y="-11384"/>
                      <a:pt x="21600" y="10216"/>
                      <a:pt x="21600" y="10216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8" name="Linha">
                <a:extLst>
                  <a:ext uri="{FF2B5EF4-FFF2-40B4-BE49-F238E27FC236}">
                    <a16:creationId xmlns:a16="http://schemas.microsoft.com/office/drawing/2014/main" xmlns="" id="{EC7A1B3E-D854-9744-ADDC-16C0FD8F1EBD}"/>
                  </a:ext>
                </a:extLst>
              </p:cNvPr>
              <p:cNvSpPr/>
              <p:nvPr/>
            </p:nvSpPr>
            <p:spPr>
              <a:xfrm>
                <a:off x="5222875" y="923373"/>
                <a:ext cx="682344" cy="452243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9" name="Linha">
                <a:extLst>
                  <a:ext uri="{FF2B5EF4-FFF2-40B4-BE49-F238E27FC236}">
                    <a16:creationId xmlns:a16="http://schemas.microsoft.com/office/drawing/2014/main" xmlns="" id="{66C8985C-E4B9-2B45-9A3F-E5C388483E05}"/>
                  </a:ext>
                </a:extLst>
              </p:cNvPr>
              <p:cNvSpPr/>
              <p:nvPr/>
            </p:nvSpPr>
            <p:spPr>
              <a:xfrm>
                <a:off x="4197350" y="1875873"/>
                <a:ext cx="1041119" cy="150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385" extrusionOk="0">
                    <a:moveTo>
                      <a:pt x="0" y="2496"/>
                    </a:moveTo>
                    <a:cubicBezTo>
                      <a:pt x="11687" y="21600"/>
                      <a:pt x="21600" y="0"/>
                      <a:pt x="21600" y="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0" name="Linha">
                <a:extLst>
                  <a:ext uri="{FF2B5EF4-FFF2-40B4-BE49-F238E27FC236}">
                    <a16:creationId xmlns:a16="http://schemas.microsoft.com/office/drawing/2014/main" xmlns="" id="{11CFE615-457F-904E-91A5-63FBF682DD47}"/>
                  </a:ext>
                </a:extLst>
              </p:cNvPr>
              <p:cNvSpPr/>
              <p:nvPr/>
            </p:nvSpPr>
            <p:spPr>
              <a:xfrm>
                <a:off x="3368675" y="1404385"/>
                <a:ext cx="823632" cy="491931"/>
              </a:xfrm>
              <a:prstGeom prst="line">
                <a:avLst/>
              </a:pr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1" name="Linha">
                <a:extLst>
                  <a:ext uri="{FF2B5EF4-FFF2-40B4-BE49-F238E27FC236}">
                    <a16:creationId xmlns:a16="http://schemas.microsoft.com/office/drawing/2014/main" xmlns="" id="{2EB88EA7-C4B7-4040-AA45-80A60B400666}"/>
                  </a:ext>
                </a:extLst>
              </p:cNvPr>
              <p:cNvSpPr/>
              <p:nvPr/>
            </p:nvSpPr>
            <p:spPr>
              <a:xfrm>
                <a:off x="5237162" y="1404385"/>
                <a:ext cx="668515" cy="474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600" extrusionOk="0">
                    <a:moveTo>
                      <a:pt x="0" y="21600"/>
                    </a:moveTo>
                    <a:cubicBezTo>
                      <a:pt x="21600" y="864"/>
                      <a:pt x="21411" y="0"/>
                      <a:pt x="21411" y="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2" name="Retângulo Arredondado">
                <a:extLst>
                  <a:ext uri="{FF2B5EF4-FFF2-40B4-BE49-F238E27FC236}">
                    <a16:creationId xmlns:a16="http://schemas.microsoft.com/office/drawing/2014/main" xmlns="" id="{737C6173-AC8E-BE4C-8EB8-C4D5F3D455C7}"/>
                  </a:ext>
                </a:extLst>
              </p:cNvPr>
              <p:cNvSpPr/>
              <p:nvPr/>
            </p:nvSpPr>
            <p:spPr>
              <a:xfrm>
                <a:off x="811212" y="1264685"/>
                <a:ext cx="58738" cy="257176"/>
              </a:xfrm>
              <a:prstGeom prst="roundRect">
                <a:avLst>
                  <a:gd name="adj" fmla="val 2171"/>
                </a:avLst>
              </a:prstGeom>
              <a:solidFill>
                <a:srgbClr val="0000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3" name="Primary target">
                <a:extLst>
                  <a:ext uri="{FF2B5EF4-FFF2-40B4-BE49-F238E27FC236}">
                    <a16:creationId xmlns:a16="http://schemas.microsoft.com/office/drawing/2014/main" xmlns="" id="{06F00987-644A-164D-B6D0-7CE2AFA999C6}"/>
                  </a:ext>
                </a:extLst>
              </p:cNvPr>
              <p:cNvSpPr txBox="1"/>
              <p:nvPr/>
            </p:nvSpPr>
            <p:spPr>
              <a:xfrm>
                <a:off x="369887" y="2348948"/>
                <a:ext cx="1001713" cy="203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2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Primary target</a:t>
                </a:r>
              </a:p>
            </p:txBody>
          </p:sp>
          <p:sp>
            <p:nvSpPr>
              <p:cNvPr id="64" name="Retângulo Arredondado">
                <a:extLst>
                  <a:ext uri="{FF2B5EF4-FFF2-40B4-BE49-F238E27FC236}">
                    <a16:creationId xmlns:a16="http://schemas.microsoft.com/office/drawing/2014/main" xmlns="" id="{4AA796AE-9531-9E48-82F9-CF09DA9F45B3}"/>
                  </a:ext>
                </a:extLst>
              </p:cNvPr>
              <p:cNvSpPr/>
              <p:nvPr/>
            </p:nvSpPr>
            <p:spPr>
              <a:xfrm>
                <a:off x="1131887" y="1309135"/>
                <a:ext cx="287338" cy="153989"/>
              </a:xfrm>
              <a:prstGeom prst="roundRect">
                <a:avLst>
                  <a:gd name="adj" fmla="val 56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5" name="Linha">
                <a:extLst>
                  <a:ext uri="{FF2B5EF4-FFF2-40B4-BE49-F238E27FC236}">
                    <a16:creationId xmlns:a16="http://schemas.microsoft.com/office/drawing/2014/main" xmlns="" id="{3777A7BF-9740-9749-B770-81C52F04E7AB}"/>
                  </a:ext>
                </a:extLst>
              </p:cNvPr>
              <p:cNvSpPr/>
              <p:nvPr/>
            </p:nvSpPr>
            <p:spPr>
              <a:xfrm>
                <a:off x="823912" y="1513923"/>
                <a:ext cx="1589" cy="828676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6" name="Linha">
                <a:extLst>
                  <a:ext uri="{FF2B5EF4-FFF2-40B4-BE49-F238E27FC236}">
                    <a16:creationId xmlns:a16="http://schemas.microsoft.com/office/drawing/2014/main" xmlns="" id="{402EADC5-CAFC-F449-84D3-2CDFE4596E54}"/>
                  </a:ext>
                </a:extLst>
              </p:cNvPr>
              <p:cNvSpPr/>
              <p:nvPr/>
            </p:nvSpPr>
            <p:spPr>
              <a:xfrm>
                <a:off x="1274762" y="1467885"/>
                <a:ext cx="4763" cy="59690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7" name="Faraday cup">
                <a:extLst>
                  <a:ext uri="{FF2B5EF4-FFF2-40B4-BE49-F238E27FC236}">
                    <a16:creationId xmlns:a16="http://schemas.microsoft.com/office/drawing/2014/main" xmlns="" id="{6708753D-5AE7-B043-889D-1B4C8D7A1A64}"/>
                  </a:ext>
                </a:extLst>
              </p:cNvPr>
              <p:cNvSpPr txBox="1"/>
              <p:nvPr/>
            </p:nvSpPr>
            <p:spPr>
              <a:xfrm>
                <a:off x="963612" y="2109235"/>
                <a:ext cx="652463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0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Faraday cup</a:t>
                </a:r>
              </a:p>
            </p:txBody>
          </p:sp>
          <p:sp>
            <p:nvSpPr>
              <p:cNvPr id="68" name="Retângulo Arredondado">
                <a:extLst>
                  <a:ext uri="{FF2B5EF4-FFF2-40B4-BE49-F238E27FC236}">
                    <a16:creationId xmlns:a16="http://schemas.microsoft.com/office/drawing/2014/main" xmlns="" id="{62D3028B-F321-D84A-80E9-1EB9F9C26702}"/>
                  </a:ext>
                </a:extLst>
              </p:cNvPr>
              <p:cNvSpPr/>
              <p:nvPr/>
            </p:nvSpPr>
            <p:spPr>
              <a:xfrm>
                <a:off x="2857500" y="1221823"/>
                <a:ext cx="79375" cy="315913"/>
              </a:xfrm>
              <a:prstGeom prst="roundRect">
                <a:avLst>
                  <a:gd name="adj" fmla="val 156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9" name="Retângulo Arredondado">
                <a:extLst>
                  <a:ext uri="{FF2B5EF4-FFF2-40B4-BE49-F238E27FC236}">
                    <a16:creationId xmlns:a16="http://schemas.microsoft.com/office/drawing/2014/main" xmlns="" id="{725C4544-DF5E-2241-A431-583797F0CFBE}"/>
                  </a:ext>
                </a:extLst>
              </p:cNvPr>
              <p:cNvSpPr/>
              <p:nvPr/>
            </p:nvSpPr>
            <p:spPr>
              <a:xfrm>
                <a:off x="3157537" y="978935"/>
                <a:ext cx="50801" cy="296864"/>
              </a:xfrm>
              <a:prstGeom prst="roundRect">
                <a:avLst>
                  <a:gd name="adj" fmla="val 250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0" name="Retângulo Arredondado">
                <a:extLst>
                  <a:ext uri="{FF2B5EF4-FFF2-40B4-BE49-F238E27FC236}">
                    <a16:creationId xmlns:a16="http://schemas.microsoft.com/office/drawing/2014/main" xmlns="" id="{893FC2BF-9382-A942-8613-3A65D7695EFE}"/>
                  </a:ext>
                </a:extLst>
              </p:cNvPr>
              <p:cNvSpPr/>
              <p:nvPr/>
            </p:nvSpPr>
            <p:spPr>
              <a:xfrm>
                <a:off x="3159125" y="1542498"/>
                <a:ext cx="50800" cy="277813"/>
              </a:xfrm>
              <a:prstGeom prst="roundRect">
                <a:avLst>
                  <a:gd name="adj" fmla="val 250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1" name="Linha">
                <a:extLst>
                  <a:ext uri="{FF2B5EF4-FFF2-40B4-BE49-F238E27FC236}">
                    <a16:creationId xmlns:a16="http://schemas.microsoft.com/office/drawing/2014/main" xmlns="" id="{8BB022D1-2C9D-514A-A703-263FE6A35EFC}"/>
                  </a:ext>
                </a:extLst>
              </p:cNvPr>
              <p:cNvSpPr/>
              <p:nvPr/>
            </p:nvSpPr>
            <p:spPr>
              <a:xfrm>
                <a:off x="3178175" y="1804435"/>
                <a:ext cx="3176" cy="19685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2" name="Solenoid 2">
                <a:extLst>
                  <a:ext uri="{FF2B5EF4-FFF2-40B4-BE49-F238E27FC236}">
                    <a16:creationId xmlns:a16="http://schemas.microsoft.com/office/drawing/2014/main" xmlns="" id="{F64E756B-857C-DC4E-8B0B-9DD08914C0A4}"/>
                  </a:ext>
                </a:extLst>
              </p:cNvPr>
              <p:cNvSpPr txBox="1"/>
              <p:nvPr/>
            </p:nvSpPr>
            <p:spPr>
              <a:xfrm>
                <a:off x="4424362" y="509035"/>
                <a:ext cx="552451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0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Solenoid 2</a:t>
                </a:r>
              </a:p>
            </p:txBody>
          </p:sp>
          <p:sp>
            <p:nvSpPr>
              <p:cNvPr id="73" name="Secondary         target">
                <a:extLst>
                  <a:ext uri="{FF2B5EF4-FFF2-40B4-BE49-F238E27FC236}">
                    <a16:creationId xmlns:a16="http://schemas.microsoft.com/office/drawing/2014/main" xmlns="" id="{EA91C58B-43FC-9944-B218-161B390D5BA6}"/>
                  </a:ext>
                </a:extLst>
              </p:cNvPr>
              <p:cNvSpPr txBox="1"/>
              <p:nvPr/>
            </p:nvSpPr>
            <p:spPr>
              <a:xfrm>
                <a:off x="5670550" y="2009223"/>
                <a:ext cx="720725" cy="4401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3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Secondary         target</a:t>
                </a:r>
              </a:p>
            </p:txBody>
          </p:sp>
          <p:sp>
            <p:nvSpPr>
              <p:cNvPr id="74" name="colimator">
                <a:extLst>
                  <a:ext uri="{FF2B5EF4-FFF2-40B4-BE49-F238E27FC236}">
                    <a16:creationId xmlns:a16="http://schemas.microsoft.com/office/drawing/2014/main" xmlns="" id="{0703C929-4D03-E744-8586-CFAD49E962EB}"/>
                  </a:ext>
                </a:extLst>
              </p:cNvPr>
              <p:cNvSpPr txBox="1"/>
              <p:nvPr/>
            </p:nvSpPr>
            <p:spPr>
              <a:xfrm>
                <a:off x="2965450" y="2033035"/>
                <a:ext cx="696913" cy="220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3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colimator</a:t>
                </a:r>
              </a:p>
            </p:txBody>
          </p:sp>
          <p:sp>
            <p:nvSpPr>
              <p:cNvPr id="75" name="Retângulo Arredondado">
                <a:extLst>
                  <a:ext uri="{FF2B5EF4-FFF2-40B4-BE49-F238E27FC236}">
                    <a16:creationId xmlns:a16="http://schemas.microsoft.com/office/drawing/2014/main" xmlns="" id="{6082FBFD-4E74-FC4D-9119-0EE33AE53A25}"/>
                  </a:ext>
                </a:extLst>
              </p:cNvPr>
              <p:cNvSpPr/>
              <p:nvPr/>
            </p:nvSpPr>
            <p:spPr>
              <a:xfrm>
                <a:off x="5903912" y="1277385"/>
                <a:ext cx="58738" cy="257176"/>
              </a:xfrm>
              <a:prstGeom prst="roundRect">
                <a:avLst>
                  <a:gd name="adj" fmla="val 2083"/>
                </a:avLst>
              </a:prstGeom>
              <a:solidFill>
                <a:srgbClr val="0000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6" name="Linha">
                <a:extLst>
                  <a:ext uri="{FF2B5EF4-FFF2-40B4-BE49-F238E27FC236}">
                    <a16:creationId xmlns:a16="http://schemas.microsoft.com/office/drawing/2014/main" xmlns="" id="{EBBFB5E5-37D3-CB48-A13A-CBDA216F202B}"/>
                  </a:ext>
                </a:extLst>
              </p:cNvPr>
              <p:cNvSpPr/>
              <p:nvPr/>
            </p:nvSpPr>
            <p:spPr>
              <a:xfrm>
                <a:off x="5959475" y="1504398"/>
                <a:ext cx="0" cy="57626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7" name="Solenoid 1">
                <a:extLst>
                  <a:ext uri="{FF2B5EF4-FFF2-40B4-BE49-F238E27FC236}">
                    <a16:creationId xmlns:a16="http://schemas.microsoft.com/office/drawing/2014/main" xmlns="" id="{4EA4C7E3-BE4A-604F-891A-56C2D1DFF27A}"/>
                  </a:ext>
                </a:extLst>
              </p:cNvPr>
              <p:cNvSpPr txBox="1"/>
              <p:nvPr/>
            </p:nvSpPr>
            <p:spPr>
              <a:xfrm>
                <a:off x="1676400" y="502685"/>
                <a:ext cx="554038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0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Solenoid 1</a:t>
                </a:r>
              </a:p>
            </p:txBody>
          </p:sp>
          <p:sp>
            <p:nvSpPr>
              <p:cNvPr id="78" name="Primary beam">
                <a:extLst>
                  <a:ext uri="{FF2B5EF4-FFF2-40B4-BE49-F238E27FC236}">
                    <a16:creationId xmlns:a16="http://schemas.microsoft.com/office/drawing/2014/main" xmlns="" id="{87C9522B-737B-3640-B15D-F6CECD37C8CF}"/>
                  </a:ext>
                </a:extLst>
              </p:cNvPr>
              <p:cNvSpPr txBox="1"/>
              <p:nvPr/>
            </p:nvSpPr>
            <p:spPr>
              <a:xfrm>
                <a:off x="0" y="1269448"/>
                <a:ext cx="727075" cy="4401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3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Primary beam</a:t>
                </a:r>
              </a:p>
            </p:txBody>
          </p:sp>
          <p:sp>
            <p:nvSpPr>
              <p:cNvPr id="79" name="Linha">
                <a:extLst>
                  <a:ext uri="{FF2B5EF4-FFF2-40B4-BE49-F238E27FC236}">
                    <a16:creationId xmlns:a16="http://schemas.microsoft.com/office/drawing/2014/main" xmlns="" id="{B9222B3A-8D85-5E4F-B5F1-AF27AD2DA602}"/>
                  </a:ext>
                </a:extLst>
              </p:cNvPr>
              <p:cNvSpPr/>
              <p:nvPr/>
            </p:nvSpPr>
            <p:spPr>
              <a:xfrm>
                <a:off x="3398837" y="1396448"/>
                <a:ext cx="2493683" cy="481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90" extrusionOk="0">
                    <a:moveTo>
                      <a:pt x="21600" y="0"/>
                    </a:moveTo>
                    <a:lnTo>
                      <a:pt x="16390" y="14011"/>
                    </a:lnTo>
                    <a:cubicBezTo>
                      <a:pt x="13434" y="21600"/>
                      <a:pt x="12984" y="21288"/>
                      <a:pt x="11119" y="21288"/>
                    </a:cubicBezTo>
                    <a:cubicBezTo>
                      <a:pt x="9510" y="21288"/>
                      <a:pt x="8039" y="17810"/>
                      <a:pt x="6810" y="15187"/>
                    </a:cubicBezTo>
                    <a:lnTo>
                      <a:pt x="0" y="580"/>
                    </a:ln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0" name="Retângulo Arredondado">
                <a:extLst>
                  <a:ext uri="{FF2B5EF4-FFF2-40B4-BE49-F238E27FC236}">
                    <a16:creationId xmlns:a16="http://schemas.microsoft.com/office/drawing/2014/main" xmlns="" id="{BE17E266-66E9-7348-B790-8FE22C41317C}"/>
                  </a:ext>
                </a:extLst>
              </p:cNvPr>
              <p:cNvSpPr/>
              <p:nvPr/>
            </p:nvSpPr>
            <p:spPr>
              <a:xfrm>
                <a:off x="1042987" y="1636160"/>
                <a:ext cx="50801" cy="249239"/>
              </a:xfrm>
              <a:prstGeom prst="roundRect">
                <a:avLst>
                  <a:gd name="adj" fmla="val 250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1" name="Retângulo Arredondado">
                <a:extLst>
                  <a:ext uri="{FF2B5EF4-FFF2-40B4-BE49-F238E27FC236}">
                    <a16:creationId xmlns:a16="http://schemas.microsoft.com/office/drawing/2014/main" xmlns="" id="{848EAA77-F635-304D-BE08-D914A5A2FDF4}"/>
                  </a:ext>
                </a:extLst>
              </p:cNvPr>
              <p:cNvSpPr/>
              <p:nvPr/>
            </p:nvSpPr>
            <p:spPr>
              <a:xfrm>
                <a:off x="1028700" y="901148"/>
                <a:ext cx="50800" cy="250826"/>
              </a:xfrm>
              <a:prstGeom prst="roundRect">
                <a:avLst>
                  <a:gd name="adj" fmla="val 250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2" name="Linha">
                <a:extLst>
                  <a:ext uri="{FF2B5EF4-FFF2-40B4-BE49-F238E27FC236}">
                    <a16:creationId xmlns:a16="http://schemas.microsoft.com/office/drawing/2014/main" xmlns="" id="{E9077B6D-8F56-4440-BB7D-DE2531872D07}"/>
                  </a:ext>
                </a:extLst>
              </p:cNvPr>
              <p:cNvSpPr/>
              <p:nvPr/>
            </p:nvSpPr>
            <p:spPr>
              <a:xfrm>
                <a:off x="1471612" y="949483"/>
                <a:ext cx="1377083" cy="328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9" h="12391" extrusionOk="0">
                    <a:moveTo>
                      <a:pt x="0" y="2856"/>
                    </a:moveTo>
                    <a:cubicBezTo>
                      <a:pt x="8365" y="-7568"/>
                      <a:pt x="21600" y="14032"/>
                      <a:pt x="20381" y="12291"/>
                    </a:cubicBezTo>
                    <a:cubicBezTo>
                      <a:pt x="19161" y="10550"/>
                      <a:pt x="16497" y="7334"/>
                      <a:pt x="14546" y="4833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3" name="Linha">
                <a:extLst>
                  <a:ext uri="{FF2B5EF4-FFF2-40B4-BE49-F238E27FC236}">
                    <a16:creationId xmlns:a16="http://schemas.microsoft.com/office/drawing/2014/main" xmlns="" id="{2F3F0577-112D-0240-B314-6695F8AA5D07}"/>
                  </a:ext>
                </a:extLst>
              </p:cNvPr>
              <p:cNvSpPr/>
              <p:nvPr/>
            </p:nvSpPr>
            <p:spPr>
              <a:xfrm>
                <a:off x="1457325" y="1691770"/>
                <a:ext cx="1007614" cy="17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9" h="9088" extrusionOk="0">
                    <a:moveTo>
                      <a:pt x="0" y="3872"/>
                    </a:moveTo>
                    <a:cubicBezTo>
                      <a:pt x="10832" y="18631"/>
                      <a:pt x="21600" y="-2969"/>
                      <a:pt x="18968" y="352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4" name="Linha">
                <a:extLst>
                  <a:ext uri="{FF2B5EF4-FFF2-40B4-BE49-F238E27FC236}">
                    <a16:creationId xmlns:a16="http://schemas.microsoft.com/office/drawing/2014/main" xmlns="" id="{7EC10C3F-925A-FB4E-846C-2162F28B7786}"/>
                  </a:ext>
                </a:extLst>
              </p:cNvPr>
              <p:cNvSpPr/>
              <p:nvPr/>
            </p:nvSpPr>
            <p:spPr>
              <a:xfrm>
                <a:off x="2468562" y="834473"/>
                <a:ext cx="709333" cy="223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829" y="5254"/>
                      <a:pt x="17189" y="16854"/>
                      <a:pt x="21600" y="21600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5" name="Linha">
                <a:extLst>
                  <a:ext uri="{FF2B5EF4-FFF2-40B4-BE49-F238E27FC236}">
                    <a16:creationId xmlns:a16="http://schemas.microsoft.com/office/drawing/2014/main" xmlns="" id="{8960B67B-BF92-5344-90C9-51C45731272E}"/>
                  </a:ext>
                </a:extLst>
              </p:cNvPr>
              <p:cNvSpPr/>
              <p:nvPr/>
            </p:nvSpPr>
            <p:spPr>
              <a:xfrm>
                <a:off x="833437" y="902735"/>
                <a:ext cx="628370" cy="479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340" y="0"/>
                    </a:ln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6" name="Linha">
                <a:extLst>
                  <a:ext uri="{FF2B5EF4-FFF2-40B4-BE49-F238E27FC236}">
                    <a16:creationId xmlns:a16="http://schemas.microsoft.com/office/drawing/2014/main" xmlns="" id="{08DFDAC2-BD71-1542-B9B9-43E3633F3E61}"/>
                  </a:ext>
                </a:extLst>
              </p:cNvPr>
              <p:cNvSpPr/>
              <p:nvPr/>
            </p:nvSpPr>
            <p:spPr>
              <a:xfrm>
                <a:off x="1457325" y="694638"/>
                <a:ext cx="993495" cy="20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64" extrusionOk="0">
                    <a:moveTo>
                      <a:pt x="0" y="20964"/>
                    </a:moveTo>
                    <a:cubicBezTo>
                      <a:pt x="3371" y="11489"/>
                      <a:pt x="6925" y="-636"/>
                      <a:pt x="10632" y="26"/>
                    </a:cubicBezTo>
                    <a:cubicBezTo>
                      <a:pt x="14608" y="729"/>
                      <a:pt x="17936" y="13496"/>
                      <a:pt x="21600" y="20261"/>
                    </a:cubicBezTo>
                    <a:lnTo>
                      <a:pt x="21429" y="20261"/>
                    </a:ln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7" name="Linha">
                <a:extLst>
                  <a:ext uri="{FF2B5EF4-FFF2-40B4-BE49-F238E27FC236}">
                    <a16:creationId xmlns:a16="http://schemas.microsoft.com/office/drawing/2014/main" xmlns="" id="{31B5C6AE-2B6F-DA45-A059-5746FCBEAD59}"/>
                  </a:ext>
                </a:extLst>
              </p:cNvPr>
              <p:cNvSpPr/>
              <p:nvPr/>
            </p:nvSpPr>
            <p:spPr>
              <a:xfrm>
                <a:off x="1481137" y="1891748"/>
                <a:ext cx="995082" cy="20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24" extrusionOk="0">
                    <a:moveTo>
                      <a:pt x="0" y="0"/>
                    </a:moveTo>
                    <a:cubicBezTo>
                      <a:pt x="3184" y="9349"/>
                      <a:pt x="6881" y="21600"/>
                      <a:pt x="10596" y="20895"/>
                    </a:cubicBezTo>
                    <a:cubicBezTo>
                      <a:pt x="14567" y="20190"/>
                      <a:pt x="17934" y="7455"/>
                      <a:pt x="21600" y="665"/>
                    </a:cubicBezTo>
                    <a:lnTo>
                      <a:pt x="21429" y="665"/>
                    </a:ln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8" name="Linha">
                <a:extLst>
                  <a:ext uri="{FF2B5EF4-FFF2-40B4-BE49-F238E27FC236}">
                    <a16:creationId xmlns:a16="http://schemas.microsoft.com/office/drawing/2014/main" xmlns="" id="{4D98A346-EAC3-7843-A4B3-A84F7933E51C}"/>
                  </a:ext>
                </a:extLst>
              </p:cNvPr>
              <p:cNvSpPr/>
              <p:nvPr/>
            </p:nvSpPr>
            <p:spPr>
              <a:xfrm>
                <a:off x="833437" y="867810"/>
                <a:ext cx="2507970" cy="533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23"/>
                    </a:moveTo>
                    <a:cubicBezTo>
                      <a:pt x="5428" y="6387"/>
                      <a:pt x="5491" y="6387"/>
                      <a:pt x="5491" y="6387"/>
                    </a:cubicBezTo>
                    <a:cubicBezTo>
                      <a:pt x="6706" y="3463"/>
                      <a:pt x="8045" y="0"/>
                      <a:pt x="9325" y="0"/>
                    </a:cubicBezTo>
                    <a:cubicBezTo>
                      <a:pt x="10925" y="0"/>
                      <a:pt x="12307" y="4247"/>
                      <a:pt x="13800" y="6387"/>
                    </a:cubicBezTo>
                    <a:cubicBezTo>
                      <a:pt x="13800" y="6387"/>
                      <a:pt x="21600" y="21600"/>
                      <a:pt x="21600" y="2160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9" name="Linha">
                <a:extLst>
                  <a:ext uri="{FF2B5EF4-FFF2-40B4-BE49-F238E27FC236}">
                    <a16:creationId xmlns:a16="http://schemas.microsoft.com/office/drawing/2014/main" xmlns="" id="{7E422121-80F8-BD43-B763-D5103F0B9CE5}"/>
                  </a:ext>
                </a:extLst>
              </p:cNvPr>
              <p:cNvSpPr/>
              <p:nvPr/>
            </p:nvSpPr>
            <p:spPr>
              <a:xfrm>
                <a:off x="828674" y="1383748"/>
                <a:ext cx="2506383" cy="531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2"/>
                    </a:moveTo>
                    <a:cubicBezTo>
                      <a:pt x="5428" y="15187"/>
                      <a:pt x="5489" y="15187"/>
                      <a:pt x="5489" y="15187"/>
                    </a:cubicBezTo>
                    <a:cubicBezTo>
                      <a:pt x="6709" y="18120"/>
                      <a:pt x="8046" y="21600"/>
                      <a:pt x="9327" y="21600"/>
                    </a:cubicBezTo>
                    <a:cubicBezTo>
                      <a:pt x="10925" y="21600"/>
                      <a:pt x="12310" y="17335"/>
                      <a:pt x="13801" y="15187"/>
                    </a:cubicBezTo>
                    <a:cubicBezTo>
                      <a:pt x="13801" y="15187"/>
                      <a:pt x="21600" y="0"/>
                      <a:pt x="21600" y="0"/>
                    </a:cubicBez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0" name="Linha">
                <a:extLst>
                  <a:ext uri="{FF2B5EF4-FFF2-40B4-BE49-F238E27FC236}">
                    <a16:creationId xmlns:a16="http://schemas.microsoft.com/office/drawing/2014/main" xmlns="" id="{A3DD30F7-1332-4F40-B60A-8EED460BF57D}"/>
                  </a:ext>
                </a:extLst>
              </p:cNvPr>
              <p:cNvSpPr/>
              <p:nvPr/>
            </p:nvSpPr>
            <p:spPr>
              <a:xfrm>
                <a:off x="3400425" y="910742"/>
                <a:ext cx="2493682" cy="48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5" extrusionOk="0">
                    <a:moveTo>
                      <a:pt x="21600" y="21315"/>
                    </a:moveTo>
                    <a:lnTo>
                      <a:pt x="16390" y="7291"/>
                    </a:lnTo>
                    <a:cubicBezTo>
                      <a:pt x="13435" y="-285"/>
                      <a:pt x="12985" y="1"/>
                      <a:pt x="11120" y="1"/>
                    </a:cubicBezTo>
                    <a:cubicBezTo>
                      <a:pt x="9513" y="1"/>
                      <a:pt x="8043" y="3485"/>
                      <a:pt x="6814" y="6120"/>
                    </a:cubicBezTo>
                    <a:lnTo>
                      <a:pt x="0" y="20726"/>
                    </a:lnTo>
                  </a:path>
                </a:pathLst>
              </a:custGeom>
              <a:noFill/>
              <a:ln w="381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1" name="Linha">
                <a:extLst>
                  <a:ext uri="{FF2B5EF4-FFF2-40B4-BE49-F238E27FC236}">
                    <a16:creationId xmlns:a16="http://schemas.microsoft.com/office/drawing/2014/main" xmlns="" id="{FCBDEC76-2746-B54F-BE57-FCFC5B902882}"/>
                  </a:ext>
                </a:extLst>
              </p:cNvPr>
              <p:cNvSpPr/>
              <p:nvPr/>
            </p:nvSpPr>
            <p:spPr>
              <a:xfrm>
                <a:off x="1457325" y="751972"/>
                <a:ext cx="993495" cy="27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047" extrusionOk="0">
                    <a:moveTo>
                      <a:pt x="0" y="19047"/>
                    </a:moveTo>
                    <a:cubicBezTo>
                      <a:pt x="9826" y="203"/>
                      <a:pt x="10473" y="1117"/>
                      <a:pt x="10473" y="1117"/>
                    </a:cubicBezTo>
                    <a:cubicBezTo>
                      <a:pt x="14498" y="-2553"/>
                      <a:pt x="17728" y="3833"/>
                      <a:pt x="21600" y="5702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2" name="Linha">
                <a:extLst>
                  <a:ext uri="{FF2B5EF4-FFF2-40B4-BE49-F238E27FC236}">
                    <a16:creationId xmlns:a16="http://schemas.microsoft.com/office/drawing/2014/main" xmlns="" id="{B2982185-85F6-B54B-B47F-1B38CA40F09C}"/>
                  </a:ext>
                </a:extLst>
              </p:cNvPr>
              <p:cNvSpPr/>
              <p:nvPr/>
            </p:nvSpPr>
            <p:spPr>
              <a:xfrm>
                <a:off x="2490787" y="1750460"/>
                <a:ext cx="710920" cy="223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839" y="16289"/>
                      <a:pt x="17188" y="4708"/>
                      <a:pt x="21600" y="0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3" name="Linha">
                <a:extLst>
                  <a:ext uri="{FF2B5EF4-FFF2-40B4-BE49-F238E27FC236}">
                    <a16:creationId xmlns:a16="http://schemas.microsoft.com/office/drawing/2014/main" xmlns="" id="{3DCA2F7A-51E2-AC49-8B66-99E794D855B1}"/>
                  </a:ext>
                </a:extLst>
              </p:cNvPr>
              <p:cNvSpPr/>
              <p:nvPr/>
            </p:nvSpPr>
            <p:spPr>
              <a:xfrm>
                <a:off x="1495425" y="1782210"/>
                <a:ext cx="995082" cy="25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084" extrusionOk="0">
                    <a:moveTo>
                      <a:pt x="0" y="0"/>
                    </a:moveTo>
                    <a:cubicBezTo>
                      <a:pt x="9826" y="20460"/>
                      <a:pt x="10766" y="17588"/>
                      <a:pt x="10766" y="17588"/>
                    </a:cubicBezTo>
                    <a:cubicBezTo>
                      <a:pt x="14797" y="21600"/>
                      <a:pt x="17722" y="16492"/>
                      <a:pt x="21600" y="14479"/>
                    </a:cubicBezTo>
                  </a:path>
                </a:pathLst>
              </a:cu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4" name="Linha">
                <a:extLst>
                  <a:ext uri="{FF2B5EF4-FFF2-40B4-BE49-F238E27FC236}">
                    <a16:creationId xmlns:a16="http://schemas.microsoft.com/office/drawing/2014/main" xmlns="" id="{AD23CE10-499E-4D4C-9EC3-A8CC67B49B71}"/>
                  </a:ext>
                </a:extLst>
              </p:cNvPr>
              <p:cNvSpPr/>
              <p:nvPr/>
            </p:nvSpPr>
            <p:spPr>
              <a:xfrm flipV="1">
                <a:off x="2444750" y="1501223"/>
                <a:ext cx="385482" cy="203006"/>
              </a:xfrm>
              <a:prstGeom prst="line">
                <a:avLst/>
              </a:prstGeom>
              <a:noFill/>
              <a:ln w="9360" cap="flat">
                <a:solidFill>
                  <a:srgbClr val="00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5" name="Linha">
                <a:extLst>
                  <a:ext uri="{FF2B5EF4-FFF2-40B4-BE49-F238E27FC236}">
                    <a16:creationId xmlns:a16="http://schemas.microsoft.com/office/drawing/2014/main" xmlns="" id="{F3405AB2-768E-674B-B1F4-CD8F471C85CE}"/>
                  </a:ext>
                </a:extLst>
              </p:cNvPr>
              <p:cNvSpPr/>
              <p:nvPr/>
            </p:nvSpPr>
            <p:spPr>
              <a:xfrm>
                <a:off x="4203700" y="2261318"/>
                <a:ext cx="955314" cy="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6" name="1 meter">
                <a:extLst>
                  <a:ext uri="{FF2B5EF4-FFF2-40B4-BE49-F238E27FC236}">
                    <a16:creationId xmlns:a16="http://schemas.microsoft.com/office/drawing/2014/main" xmlns="" id="{CDCD3E30-9756-C741-B4B5-6157CCBAE5CB}"/>
                  </a:ext>
                </a:extLst>
              </p:cNvPr>
              <p:cNvSpPr txBox="1"/>
              <p:nvPr/>
            </p:nvSpPr>
            <p:spPr>
              <a:xfrm>
                <a:off x="4373466" y="2302089"/>
                <a:ext cx="817531" cy="3554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21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1 meter</a:t>
                </a:r>
              </a:p>
            </p:txBody>
          </p:sp>
          <p:sp>
            <p:nvSpPr>
              <p:cNvPr id="97" name="Linha">
                <a:extLst>
                  <a:ext uri="{FF2B5EF4-FFF2-40B4-BE49-F238E27FC236}">
                    <a16:creationId xmlns:a16="http://schemas.microsoft.com/office/drawing/2014/main" xmlns="" id="{875F4664-3642-0248-B187-E96334BE63DA}"/>
                  </a:ext>
                </a:extLst>
              </p:cNvPr>
              <p:cNvSpPr/>
              <p:nvPr/>
            </p:nvSpPr>
            <p:spPr>
              <a:xfrm>
                <a:off x="461962" y="1391685"/>
                <a:ext cx="295276" cy="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8" name="Linha">
                <a:extLst>
                  <a:ext uri="{FF2B5EF4-FFF2-40B4-BE49-F238E27FC236}">
                    <a16:creationId xmlns:a16="http://schemas.microsoft.com/office/drawing/2014/main" xmlns="" id="{0D2136FB-2D58-A345-BAC2-3EE6A7F2EC64}"/>
                  </a:ext>
                </a:extLst>
              </p:cNvPr>
              <p:cNvSpPr/>
              <p:nvPr/>
            </p:nvSpPr>
            <p:spPr>
              <a:xfrm>
                <a:off x="2890837" y="1582185"/>
                <a:ext cx="1" cy="360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9" name="lollipop">
                <a:extLst>
                  <a:ext uri="{FF2B5EF4-FFF2-40B4-BE49-F238E27FC236}">
                    <a16:creationId xmlns:a16="http://schemas.microsoft.com/office/drawing/2014/main" xmlns="" id="{D94C8BED-1AEF-7444-A532-BC3DA48AF448}"/>
                  </a:ext>
                </a:extLst>
              </p:cNvPr>
              <p:cNvSpPr txBox="1"/>
              <p:nvPr/>
            </p:nvSpPr>
            <p:spPr>
              <a:xfrm>
                <a:off x="2646362" y="1871110"/>
                <a:ext cx="696913" cy="220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3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lollipop</a:t>
                </a:r>
              </a:p>
            </p:txBody>
          </p:sp>
          <p:sp>
            <p:nvSpPr>
              <p:cNvPr id="100" name="Retângulo Arredondado">
                <a:extLst>
                  <a:ext uri="{FF2B5EF4-FFF2-40B4-BE49-F238E27FC236}">
                    <a16:creationId xmlns:a16="http://schemas.microsoft.com/office/drawing/2014/main" xmlns="" id="{5E9CA12A-3E7B-E547-90A1-B79EDEC8E40A}"/>
                  </a:ext>
                </a:extLst>
              </p:cNvPr>
              <p:cNvSpPr/>
              <p:nvPr/>
            </p:nvSpPr>
            <p:spPr>
              <a:xfrm>
                <a:off x="5218112" y="1221823"/>
                <a:ext cx="79376" cy="315913"/>
              </a:xfrm>
              <a:prstGeom prst="roundRect">
                <a:avLst>
                  <a:gd name="adj" fmla="val 156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1" name="Linha">
                <a:extLst>
                  <a:ext uri="{FF2B5EF4-FFF2-40B4-BE49-F238E27FC236}">
                    <a16:creationId xmlns:a16="http://schemas.microsoft.com/office/drawing/2014/main" xmlns="" id="{FA6A03F8-3BA7-494A-8D5E-6D6018FD37C1}"/>
                  </a:ext>
                </a:extLst>
              </p:cNvPr>
              <p:cNvSpPr/>
              <p:nvPr/>
            </p:nvSpPr>
            <p:spPr>
              <a:xfrm>
                <a:off x="5257800" y="1582185"/>
                <a:ext cx="0" cy="360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2" name="lollipop">
                <a:extLst>
                  <a:ext uri="{FF2B5EF4-FFF2-40B4-BE49-F238E27FC236}">
                    <a16:creationId xmlns:a16="http://schemas.microsoft.com/office/drawing/2014/main" xmlns="" id="{4F334542-2B1A-8C49-8525-AA2E619FCC98}"/>
                  </a:ext>
                </a:extLst>
              </p:cNvPr>
              <p:cNvSpPr txBox="1"/>
              <p:nvPr/>
            </p:nvSpPr>
            <p:spPr>
              <a:xfrm>
                <a:off x="5046662" y="1871110"/>
                <a:ext cx="696913" cy="220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49262">
                  <a:lnSpc>
                    <a:spcPct val="110000"/>
                  </a:lnSpc>
                  <a:tabLst>
                    <a:tab pos="444500" algn="l"/>
                    <a:tab pos="889000" algn="l"/>
                    <a:tab pos="1346200" algn="l"/>
                    <a:tab pos="1790700" algn="l"/>
                    <a:tab pos="2235200" algn="l"/>
                    <a:tab pos="2692400" algn="l"/>
                    <a:tab pos="3136900" algn="l"/>
                    <a:tab pos="3581400" algn="l"/>
                    <a:tab pos="4038600" algn="l"/>
                    <a:tab pos="4483100" algn="l"/>
                    <a:tab pos="4940300" algn="l"/>
                    <a:tab pos="5384800" algn="l"/>
                    <a:tab pos="5829300" algn="l"/>
                    <a:tab pos="6286500" algn="l"/>
                    <a:tab pos="6731000" algn="l"/>
                    <a:tab pos="7175500" algn="l"/>
                    <a:tab pos="7632700" algn="l"/>
                    <a:tab pos="8077200" algn="l"/>
                    <a:tab pos="8534400" algn="l"/>
                    <a:tab pos="8978900" algn="l"/>
                  </a:tabLst>
                  <a:defRPr sz="13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lollipop</a:t>
                </a:r>
              </a:p>
            </p:txBody>
          </p:sp>
          <p:sp>
            <p:nvSpPr>
              <p:cNvPr id="103" name="Retângulo Arredondado">
                <a:extLst>
                  <a:ext uri="{FF2B5EF4-FFF2-40B4-BE49-F238E27FC236}">
                    <a16:creationId xmlns:a16="http://schemas.microsoft.com/office/drawing/2014/main" xmlns="" id="{BDDB0A95-D2EA-D541-932E-A28601737900}"/>
                  </a:ext>
                </a:extLst>
              </p:cNvPr>
              <p:cNvSpPr/>
              <p:nvPr/>
            </p:nvSpPr>
            <p:spPr>
              <a:xfrm>
                <a:off x="5211762" y="1221823"/>
                <a:ext cx="79376" cy="315913"/>
              </a:xfrm>
              <a:prstGeom prst="roundRect">
                <a:avLst>
                  <a:gd name="adj" fmla="val 156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4" name="Linha">
                <a:extLst>
                  <a:ext uri="{FF2B5EF4-FFF2-40B4-BE49-F238E27FC236}">
                    <a16:creationId xmlns:a16="http://schemas.microsoft.com/office/drawing/2014/main" xmlns="" id="{6D3ADBC4-FD59-494B-8F06-7777961697DA}"/>
                  </a:ext>
                </a:extLst>
              </p:cNvPr>
              <p:cNvSpPr/>
              <p:nvPr/>
            </p:nvSpPr>
            <p:spPr>
              <a:xfrm>
                <a:off x="5256212" y="1582185"/>
                <a:ext cx="1" cy="360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b="1" kern="0">
                  <a:solidFill>
                    <a:srgbClr val="000000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5" name="Retângulo Arredondado">
                <a:extLst>
                  <a:ext uri="{FF2B5EF4-FFF2-40B4-BE49-F238E27FC236}">
                    <a16:creationId xmlns:a16="http://schemas.microsoft.com/office/drawing/2014/main" xmlns="" id="{97FF181A-30BE-594C-826B-BE0011D2750D}"/>
                  </a:ext>
                </a:extLst>
              </p:cNvPr>
              <p:cNvSpPr/>
              <p:nvPr/>
            </p:nvSpPr>
            <p:spPr>
              <a:xfrm>
                <a:off x="5210175" y="1221823"/>
                <a:ext cx="79375" cy="315913"/>
              </a:xfrm>
              <a:prstGeom prst="roundRect">
                <a:avLst>
                  <a:gd name="adj" fmla="val 1560"/>
                </a:avLst>
              </a:prstGeom>
              <a:solidFill>
                <a:srgbClr val="00B8FF">
                  <a:alpha val="50195"/>
                </a:srgbClr>
              </a:solidFill>
              <a:ln w="936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</a:defRPr>
                </a:pPr>
                <a:endParaRPr b="1" kern="0">
                  <a:solidFill>
                    <a:srgbClr val="FFFFFF"/>
                  </a:solidFill>
                  <a:latin typeface="Calibri Light" panose="020F0302020204030204"/>
                  <a:ea typeface="+mj-ea"/>
                  <a:cs typeface="+mj-cs"/>
                  <a:sym typeface="Arial"/>
                </a:endParaRPr>
              </a:p>
            </p:txBody>
          </p:sp>
        </p:grpSp>
      </p:grpSp>
      <p:pic>
        <p:nvPicPr>
          <p:cNvPr id="110" name="DSC01426" descr="DSC01426">
            <a:extLst>
              <a:ext uri="{FF2B5EF4-FFF2-40B4-BE49-F238E27FC236}">
                <a16:creationId xmlns:a16="http://schemas.microsoft.com/office/drawing/2014/main" xmlns="" id="{A82D565F-8E9A-2E4B-81A5-AA546B4D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4" y="71972"/>
            <a:ext cx="4908957" cy="2556000"/>
          </a:xfrm>
          <a:prstGeom prst="rect">
            <a:avLst/>
          </a:prstGeom>
          <a:ln w="38100">
            <a:solidFill>
              <a:srgbClr val="0000A4"/>
            </a:solidFill>
          </a:ln>
        </p:spPr>
      </p:pic>
    </p:spTree>
    <p:extLst>
      <p:ext uri="{BB962C8B-B14F-4D97-AF65-F5344CB8AC3E}">
        <p14:creationId xmlns:p14="http://schemas.microsoft.com/office/powerpoint/2010/main" val="723828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505" y="3930"/>
            <a:ext cx="7718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/>
              <a:t>Instituto Nacional de Ciência e Tecnologia (INCT)</a:t>
            </a:r>
          </a:p>
          <a:p>
            <a:pPr algn="ctr"/>
            <a:r>
              <a:rPr lang="pt-BR" sz="3000" dirty="0"/>
              <a:t>d</a:t>
            </a:r>
            <a:r>
              <a:rPr lang="pt-BR" sz="3000" dirty="0" smtClean="0"/>
              <a:t>e Física Nuclear e Aplicações.</a:t>
            </a:r>
            <a:endParaRPr lang="pt-BR"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34135" y="1075741"/>
            <a:ext cx="2866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280 membros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R$ 6.5 M + R$ 2 M</a:t>
            </a:r>
            <a:endParaRPr lang="pt-BR" sz="2800" dirty="0">
              <a:solidFill>
                <a:srgbClr val="FF0000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821832" y="2300709"/>
            <a:ext cx="8204526" cy="4308872"/>
            <a:chOff x="292944" y="2415009"/>
            <a:chExt cx="8204526" cy="4308872"/>
          </a:xfrm>
        </p:grpSpPr>
        <p:sp>
          <p:nvSpPr>
            <p:cNvPr id="4" name="CaixaDeTexto 3"/>
            <p:cNvSpPr txBox="1"/>
            <p:nvPr/>
          </p:nvSpPr>
          <p:spPr>
            <a:xfrm>
              <a:off x="292944" y="2415009"/>
              <a:ext cx="5657254" cy="430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rgbClr val="0070C0"/>
                  </a:solidFill>
                </a:rPr>
                <a:t>Comitê Gestor</a:t>
              </a:r>
            </a:p>
            <a:p>
              <a:endParaRPr lang="pt-BR" sz="1000" dirty="0"/>
            </a:p>
            <a:p>
              <a:r>
                <a:rPr lang="pt-BR" sz="2800" dirty="0" smtClean="0"/>
                <a:t>Coord. T. </a:t>
              </a:r>
              <a:r>
                <a:rPr lang="pt-BR" sz="2800" dirty="0" err="1" smtClean="0"/>
                <a:t>Kodama</a:t>
              </a:r>
              <a:r>
                <a:rPr lang="pt-BR" sz="2800" dirty="0" smtClean="0"/>
                <a:t> (Paulo R. S. Gomes)</a:t>
              </a:r>
            </a:p>
            <a:p>
              <a:r>
                <a:rPr lang="pt-BR" sz="2800" dirty="0"/>
                <a:t>Debora Menezes</a:t>
              </a:r>
            </a:p>
            <a:p>
              <a:r>
                <a:rPr lang="pt-BR" sz="2800" dirty="0"/>
                <a:t>Gastão </a:t>
              </a:r>
              <a:r>
                <a:rPr lang="pt-BR" sz="2800" dirty="0" err="1"/>
                <a:t>Krein</a:t>
              </a:r>
              <a:endParaRPr lang="pt-BR" sz="2800" dirty="0"/>
            </a:p>
            <a:p>
              <a:endParaRPr lang="pt-BR" sz="2000" dirty="0" smtClean="0"/>
            </a:p>
            <a:p>
              <a:r>
                <a:rPr lang="pt-BR" sz="2800" dirty="0" smtClean="0"/>
                <a:t>J. </a:t>
              </a:r>
              <a:r>
                <a:rPr lang="pt-BR" sz="2800" dirty="0" err="1" smtClean="0"/>
                <a:t>Lubian</a:t>
              </a:r>
              <a:endParaRPr lang="pt-BR" sz="2800" dirty="0" smtClean="0"/>
            </a:p>
            <a:p>
              <a:pPr marL="342900" indent="-342900">
                <a:buAutoNum type="alphaUcPeriod"/>
              </a:pPr>
              <a:r>
                <a:rPr lang="pt-BR" sz="2800" dirty="0" err="1" smtClean="0"/>
                <a:t>Lepine</a:t>
              </a:r>
              <a:endParaRPr lang="pt-BR" sz="2800" dirty="0" smtClean="0"/>
            </a:p>
            <a:p>
              <a:r>
                <a:rPr lang="pt-BR" sz="2800" dirty="0" smtClean="0"/>
                <a:t>L. C. Chamon</a:t>
              </a:r>
            </a:p>
            <a:p>
              <a:endParaRPr lang="pt-BR" sz="2000" dirty="0" smtClean="0"/>
            </a:p>
            <a:p>
              <a:r>
                <a:rPr lang="pt-BR" sz="2800" dirty="0" smtClean="0"/>
                <a:t>Carlos </a:t>
              </a:r>
              <a:r>
                <a:rPr lang="pt-BR" sz="2800" dirty="0" err="1" smtClean="0"/>
                <a:t>Appoloni</a:t>
              </a:r>
              <a:endParaRPr lang="pt-BR" sz="2800" dirty="0"/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5921169" y="3120785"/>
              <a:ext cx="2576301" cy="981635"/>
              <a:chOff x="5921169" y="3120785"/>
              <a:chExt cx="2576301" cy="981635"/>
            </a:xfrm>
          </p:grpSpPr>
          <p:sp>
            <p:nvSpPr>
              <p:cNvPr id="5" name="Chave direita 4"/>
              <p:cNvSpPr/>
              <p:nvPr/>
            </p:nvSpPr>
            <p:spPr>
              <a:xfrm>
                <a:off x="5921169" y="3120785"/>
                <a:ext cx="181661" cy="98163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6284685" y="3349992"/>
                <a:ext cx="22127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/>
                  <a:t>Altas energias</a:t>
                </a:r>
                <a:endParaRPr lang="pt-BR" sz="2800" dirty="0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2459512" y="4811699"/>
              <a:ext cx="2710093" cy="981635"/>
              <a:chOff x="5921169" y="3120785"/>
              <a:chExt cx="2710093" cy="981635"/>
            </a:xfrm>
          </p:grpSpPr>
          <p:sp>
            <p:nvSpPr>
              <p:cNvPr id="10" name="Chave direita 9"/>
              <p:cNvSpPr/>
              <p:nvPr/>
            </p:nvSpPr>
            <p:spPr>
              <a:xfrm>
                <a:off x="5921169" y="3120785"/>
                <a:ext cx="181661" cy="98163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6226629" y="3335478"/>
                <a:ext cx="2404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/>
                  <a:t>Baixas energias</a:t>
                </a:r>
                <a:endParaRPr lang="pt-BR" sz="2800" dirty="0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2905235" y="6153167"/>
              <a:ext cx="1732710" cy="523220"/>
              <a:chOff x="5834085" y="3480618"/>
              <a:chExt cx="1732710" cy="523220"/>
            </a:xfrm>
          </p:grpSpPr>
          <p:sp>
            <p:nvSpPr>
              <p:cNvPr id="13" name="Chave direita 12"/>
              <p:cNvSpPr/>
              <p:nvPr/>
            </p:nvSpPr>
            <p:spPr>
              <a:xfrm>
                <a:off x="5834085" y="3527184"/>
                <a:ext cx="181661" cy="46800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139545" y="3480618"/>
                <a:ext cx="1427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/>
                  <a:t>Aplicada</a:t>
                </a:r>
                <a:endParaRPr lang="pt-BR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3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199" y="87089"/>
            <a:ext cx="6655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Reações Nucleares em Baixas Energias.</a:t>
            </a:r>
            <a:endParaRPr lang="pt-BR" sz="3200" dirty="0"/>
          </a:p>
        </p:txBody>
      </p:sp>
      <p:grpSp>
        <p:nvGrpSpPr>
          <p:cNvPr id="6" name="Grupo 5"/>
          <p:cNvGrpSpPr/>
          <p:nvPr/>
        </p:nvGrpSpPr>
        <p:grpSpPr>
          <a:xfrm>
            <a:off x="3231469" y="831421"/>
            <a:ext cx="5177518" cy="1209676"/>
            <a:chOff x="2941183" y="1706561"/>
            <a:chExt cx="5177518" cy="120967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183" y="1706561"/>
              <a:ext cx="1171575" cy="120967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7126" y="1706562"/>
              <a:ext cx="1171575" cy="1209675"/>
            </a:xfrm>
            <a:prstGeom prst="rect">
              <a:avLst/>
            </a:prstGeom>
          </p:spPr>
        </p:pic>
        <p:sp>
          <p:nvSpPr>
            <p:cNvPr id="5" name="Seta para a direita 4"/>
            <p:cNvSpPr/>
            <p:nvPr/>
          </p:nvSpPr>
          <p:spPr>
            <a:xfrm>
              <a:off x="4139182" y="2069082"/>
              <a:ext cx="978408" cy="4846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145129" y="2442314"/>
            <a:ext cx="75035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Objetivos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Estudar a interação nuclear e os mecanismos de reação.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Estudar a estrutura dos núcleos.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88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199" y="87089"/>
            <a:ext cx="6655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Reações Nucleares em Baixas Energias.</a:t>
            </a:r>
            <a:endParaRPr lang="pt-BR" sz="3200" dirty="0"/>
          </a:p>
        </p:txBody>
      </p:sp>
      <p:grpSp>
        <p:nvGrpSpPr>
          <p:cNvPr id="6" name="Grupo 5"/>
          <p:cNvGrpSpPr/>
          <p:nvPr/>
        </p:nvGrpSpPr>
        <p:grpSpPr>
          <a:xfrm>
            <a:off x="3231469" y="831421"/>
            <a:ext cx="5177518" cy="1209676"/>
            <a:chOff x="2941183" y="1706561"/>
            <a:chExt cx="5177518" cy="120967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183" y="1706561"/>
              <a:ext cx="1171575" cy="120967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7126" y="1706562"/>
              <a:ext cx="1171575" cy="1209675"/>
            </a:xfrm>
            <a:prstGeom prst="rect">
              <a:avLst/>
            </a:prstGeom>
          </p:spPr>
        </p:pic>
        <p:sp>
          <p:nvSpPr>
            <p:cNvPr id="5" name="Seta para a direita 4"/>
            <p:cNvSpPr/>
            <p:nvPr/>
          </p:nvSpPr>
          <p:spPr>
            <a:xfrm>
              <a:off x="4139182" y="2069082"/>
              <a:ext cx="978408" cy="4846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467090" y="4197748"/>
            <a:ext cx="885960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Desafios</a:t>
            </a:r>
          </a:p>
          <a:p>
            <a:pPr algn="ctr"/>
            <a:endParaRPr lang="pt-BR" dirty="0"/>
          </a:p>
          <a:p>
            <a:pPr algn="ctr"/>
            <a:r>
              <a:rPr lang="pt-BR" sz="2400" dirty="0" smtClean="0"/>
              <a:t>1) Problema envolvendo muitos corpos.</a:t>
            </a:r>
          </a:p>
          <a:p>
            <a:pPr algn="ctr"/>
            <a:r>
              <a:rPr lang="pt-BR" sz="2400" dirty="0"/>
              <a:t>(não tantos para aplicar mecânica estatística)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2400" dirty="0" smtClean="0"/>
              <a:t>2) Interação </a:t>
            </a:r>
            <a:r>
              <a:rPr lang="pt-BR" sz="2400" dirty="0" err="1" smtClean="0"/>
              <a:t>núcleon-núcleon</a:t>
            </a:r>
            <a:r>
              <a:rPr lang="pt-BR" sz="2400" dirty="0" smtClean="0"/>
              <a:t> é complexa </a:t>
            </a:r>
            <a:r>
              <a:rPr lang="pt-BR" sz="2400" dirty="0" smtClean="0">
                <a:sym typeface="Wingdings" panose="05000000000000000000" pitchFamily="2" charset="2"/>
              </a:rPr>
              <a:t> abordagens alternativas.</a:t>
            </a:r>
          </a:p>
          <a:p>
            <a:pPr algn="ctr"/>
            <a:endParaRPr lang="pt-BR" sz="1000" dirty="0"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>
                <a:sym typeface="Wingdings" panose="05000000000000000000" pitchFamily="2" charset="2"/>
              </a:rPr>
              <a:t>3) Estrutura Nuclear é importante (vários canais).</a:t>
            </a:r>
            <a:endParaRPr lang="pt-BR" sz="24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145129" y="2442314"/>
            <a:ext cx="75035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Objetivos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Estudar a interação nuclear e os mecanismos de reação.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Estudar a estrutura dos núcleos.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476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67837" y="186613"/>
            <a:ext cx="8897307" cy="2242860"/>
            <a:chOff x="1067837" y="186613"/>
            <a:chExt cx="8897307" cy="2242860"/>
          </a:xfrm>
        </p:grpSpPr>
        <p:sp>
          <p:nvSpPr>
            <p:cNvPr id="2" name="CaixaDeTexto 1"/>
            <p:cNvSpPr txBox="1"/>
            <p:nvPr/>
          </p:nvSpPr>
          <p:spPr>
            <a:xfrm>
              <a:off x="2780523" y="186613"/>
              <a:ext cx="6969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Reações Nucleares</a:t>
              </a:r>
              <a:r>
                <a:rPr lang="pt-BR" sz="2800" b="1" dirty="0" smtClean="0"/>
                <a:t> </a:t>
              </a:r>
              <a:r>
                <a:rPr lang="pt-BR" sz="2800" b="1" dirty="0" smtClean="0">
                  <a:solidFill>
                    <a:srgbClr val="FF0000"/>
                  </a:solidFill>
                </a:rPr>
                <a:t>=&gt;</a:t>
              </a:r>
              <a:r>
                <a:rPr lang="pt-BR" sz="2800" b="1" dirty="0" smtClean="0"/>
                <a:t> </a:t>
              </a:r>
              <a:r>
                <a:rPr lang="pt-BR" sz="2800" dirty="0" smtClean="0"/>
                <a:t>Astrofísica e Cosmologia</a:t>
              </a:r>
              <a:endParaRPr lang="pt-BR" sz="2800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67837" y="1044478"/>
              <a:ext cx="889730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Evolução estelar.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Nucleossíntese - abundância dos elementos no universo.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Processos explosivos.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67837" y="186613"/>
            <a:ext cx="8897307" cy="2242860"/>
            <a:chOff x="1067837" y="186613"/>
            <a:chExt cx="8897307" cy="2242860"/>
          </a:xfrm>
        </p:grpSpPr>
        <p:sp>
          <p:nvSpPr>
            <p:cNvPr id="2" name="CaixaDeTexto 1"/>
            <p:cNvSpPr txBox="1"/>
            <p:nvPr/>
          </p:nvSpPr>
          <p:spPr>
            <a:xfrm>
              <a:off x="2780523" y="186613"/>
              <a:ext cx="6969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Reações Nucleares</a:t>
              </a:r>
              <a:r>
                <a:rPr lang="pt-BR" sz="2800" b="1" dirty="0" smtClean="0"/>
                <a:t> </a:t>
              </a:r>
              <a:r>
                <a:rPr lang="pt-BR" sz="2800" b="1" dirty="0" smtClean="0">
                  <a:solidFill>
                    <a:srgbClr val="FF0000"/>
                  </a:solidFill>
                </a:rPr>
                <a:t>=&gt;</a:t>
              </a:r>
              <a:r>
                <a:rPr lang="pt-BR" sz="2800" b="1" dirty="0" smtClean="0"/>
                <a:t> </a:t>
              </a:r>
              <a:r>
                <a:rPr lang="pt-BR" sz="2800" dirty="0" smtClean="0"/>
                <a:t>Astrofísica e Cosmologia</a:t>
              </a:r>
              <a:endParaRPr lang="pt-BR" sz="2800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67837" y="1044478"/>
              <a:ext cx="889730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Evolução estelar.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Nucleossíntese - abundância dos elementos no universo.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 smtClean="0"/>
                <a:t>Processos explosivos.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24351" y="3636898"/>
            <a:ext cx="7143879" cy="1730645"/>
            <a:chOff x="1724351" y="3636898"/>
            <a:chExt cx="7143879" cy="1730645"/>
          </a:xfrm>
        </p:grpSpPr>
        <p:sp>
          <p:nvSpPr>
            <p:cNvPr id="4" name="CaixaDeTexto 3"/>
            <p:cNvSpPr txBox="1"/>
            <p:nvPr/>
          </p:nvSpPr>
          <p:spPr>
            <a:xfrm>
              <a:off x="3407473" y="3636898"/>
              <a:ext cx="3777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Por que baixas energias?</a:t>
              </a:r>
              <a:endParaRPr lang="pt-BR" sz="2800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724351" y="4413436"/>
              <a:ext cx="714387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Estudo da estrutura dos núcleos (sensibilidade).</a:t>
              </a:r>
            </a:p>
            <a:p>
              <a:r>
                <a:rPr lang="pt-BR" sz="2800" dirty="0" smtClean="0"/>
                <a:t>Astrofísica =&gt; baixas energias.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m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m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1754</Words>
  <Application>Microsoft Office PowerPoint</Application>
  <PresentationFormat>Widescreen</PresentationFormat>
  <Paragraphs>391</Paragraphs>
  <Slides>40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do Office</vt:lpstr>
      <vt:lpstr>3_Tema do Office</vt:lpstr>
      <vt:lpstr>4_Tema do Office</vt:lpstr>
      <vt:lpstr>meu</vt:lpstr>
      <vt:lpstr>1_meu</vt:lpstr>
      <vt:lpstr>2_meu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Chamon</dc:creator>
  <cp:lastModifiedBy>Luiz Carlos Chamon</cp:lastModifiedBy>
  <cp:revision>149</cp:revision>
  <dcterms:created xsi:type="dcterms:W3CDTF">2022-04-07T11:12:17Z</dcterms:created>
  <dcterms:modified xsi:type="dcterms:W3CDTF">2022-04-19T14:29:19Z</dcterms:modified>
</cp:coreProperties>
</file>