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108" y="47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1fa500070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1fa500070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21fa5000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21fa5000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2479e77e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2479e77e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1fa50007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21fa50007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1fa50007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21fa50007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2479e77e0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2479e77e0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479e77e0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2479e77e0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21fa500070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21fa500070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f3e268280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f3e268280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21fa500070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21fa500070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3e268280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3e268280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b2a00a2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1b2a00a2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2479e77e0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2479e77e0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21fa500070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21fa500070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f3e268280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f3e268280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2479e77e0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2479e77e0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2479e77e02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2479e77e02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2479e77e0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2479e77e0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3e268280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3e268280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3e268280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3e268280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479e77e0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2479e77e0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4b61bfd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4b61bfd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076275"/>
            <a:ext cx="8520600" cy="35871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pic>
        <p:nvPicPr>
          <p:cNvPr id="20" name="Google Shape;20;p4"/>
          <p:cNvPicPr preferRelativeResize="0"/>
          <p:nvPr/>
        </p:nvPicPr>
        <p:blipFill>
          <a:blip r:embed="rId2">
            <a:alphaModFix/>
          </a:blip>
          <a:stretch>
            <a:fillRect/>
          </a:stretch>
        </p:blipFill>
        <p:spPr>
          <a:xfrm>
            <a:off x="7451402" y="76194"/>
            <a:ext cx="1616399" cy="6345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bit.ly/LAMFI-Seminars" TargetMode="Externa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pt-BR" sz="2880"/>
              <a:t>Aplicações de feixes de íons de baixa energia (~MeV) em nanotecnologia e materiais quânticos</a:t>
            </a:r>
            <a:endParaRPr sz="2880"/>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pt-BR"/>
              <a:t>Proposta para </a:t>
            </a:r>
            <a:br>
              <a:rPr lang="pt-BR"/>
            </a:br>
            <a:r>
              <a:rPr lang="pt-BR"/>
              <a:t>contratação de novo docente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Summary</a:t>
            </a:r>
            <a:endParaRPr/>
          </a:p>
        </p:txBody>
      </p:sp>
      <p:sp>
        <p:nvSpPr>
          <p:cNvPr id="137" name="Google Shape;137;p22"/>
          <p:cNvSpPr txBox="1">
            <a:spLocks noGrp="1"/>
          </p:cNvSpPr>
          <p:nvPr>
            <p:ph type="body" idx="1"/>
          </p:nvPr>
        </p:nvSpPr>
        <p:spPr>
          <a:xfrm>
            <a:off x="311700" y="1076275"/>
            <a:ext cx="8520600" cy="3587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pt-BR"/>
              <a:t>Relevance</a:t>
            </a:r>
            <a:endParaRPr/>
          </a:p>
          <a:p>
            <a:pPr marL="457200" lvl="0" indent="-342900" algn="l" rtl="0">
              <a:spcBef>
                <a:spcPts val="0"/>
              </a:spcBef>
              <a:spcAft>
                <a:spcPts val="0"/>
              </a:spcAft>
              <a:buClr>
                <a:srgbClr val="FF0000"/>
              </a:buClr>
              <a:buSzPts val="1800"/>
              <a:buChar char="●"/>
            </a:pPr>
            <a:r>
              <a:rPr lang="pt-BR">
                <a:solidFill>
                  <a:srgbClr val="FF0000"/>
                </a:solidFill>
              </a:rPr>
              <a:t>Viability</a:t>
            </a:r>
            <a:endParaRPr>
              <a:solidFill>
                <a:srgbClr val="FF0000"/>
              </a:solidFill>
            </a:endParaRPr>
          </a:p>
          <a:p>
            <a:pPr marL="457200" lvl="0" indent="-342900" algn="l" rtl="0">
              <a:spcBef>
                <a:spcPts val="0"/>
              </a:spcBef>
              <a:spcAft>
                <a:spcPts val="0"/>
              </a:spcAft>
              <a:buSzPts val="1800"/>
              <a:buChar char="●"/>
            </a:pPr>
            <a:r>
              <a:rPr lang="pt-BR"/>
              <a:t>Rationale</a:t>
            </a:r>
            <a:endParaRPr/>
          </a:p>
          <a:p>
            <a:pPr marL="457200" lvl="0" indent="-342900" algn="l" rtl="0">
              <a:spcBef>
                <a:spcPts val="0"/>
              </a:spcBef>
              <a:spcAft>
                <a:spcPts val="0"/>
              </a:spcAft>
              <a:buSzPts val="1800"/>
              <a:buChar char="●"/>
            </a:pPr>
            <a:r>
              <a:rPr lang="pt-BR"/>
              <a:t>Human resources</a:t>
            </a:r>
            <a:endParaRPr/>
          </a:p>
        </p:txBody>
      </p:sp>
      <p:sp>
        <p:nvSpPr>
          <p:cNvPr id="138" name="Google Shape;138;p2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The LAMFI-USP ion beam analysis facility</a:t>
            </a:r>
            <a:endParaRPr/>
          </a:p>
        </p:txBody>
      </p:sp>
      <p:sp>
        <p:nvSpPr>
          <p:cNvPr id="144" name="Google Shape;144;p23"/>
          <p:cNvSpPr txBox="1">
            <a:spLocks noGrp="1"/>
          </p:cNvSpPr>
          <p:nvPr>
            <p:ph type="body" idx="1"/>
          </p:nvPr>
        </p:nvSpPr>
        <p:spPr>
          <a:xfrm>
            <a:off x="147725" y="843250"/>
            <a:ext cx="5166900" cy="3587100"/>
          </a:xfrm>
          <a:prstGeom prst="rect">
            <a:avLst/>
          </a:prstGeom>
        </p:spPr>
        <p:txBody>
          <a:bodyPr spcFirstLastPara="1" wrap="square" lIns="91425" tIns="91425" rIns="91425" bIns="91425" anchor="t" anchorCtr="0">
            <a:normAutofit fontScale="92500" lnSpcReduction="20000"/>
          </a:bodyPr>
          <a:lstStyle/>
          <a:p>
            <a:pPr marL="457200" lvl="0" indent="-342900" algn="l" rtl="0">
              <a:spcBef>
                <a:spcPts val="0"/>
              </a:spcBef>
              <a:spcAft>
                <a:spcPts val="0"/>
              </a:spcAft>
              <a:buSzPts val="1800"/>
              <a:buChar char="●"/>
            </a:pPr>
            <a:r>
              <a:rPr lang="pt-BR" dirty="0"/>
              <a:t>Founded in 1992</a:t>
            </a:r>
            <a:endParaRPr dirty="0"/>
          </a:p>
          <a:p>
            <a:pPr marL="457200" lvl="0" indent="-342900" algn="l" rtl="0">
              <a:spcBef>
                <a:spcPts val="1000"/>
              </a:spcBef>
              <a:spcAft>
                <a:spcPts val="0"/>
              </a:spcAft>
              <a:buSzPts val="1800"/>
              <a:buChar char="●"/>
            </a:pPr>
            <a:r>
              <a:rPr lang="pt-BR" dirty="0"/>
              <a:t>Aiming at providing analysis to atmospheric studies and to support research on microelectronics at USP</a:t>
            </a:r>
            <a:endParaRPr dirty="0"/>
          </a:p>
          <a:p>
            <a:pPr marL="914400" lvl="1" indent="-304800" algn="l" rtl="0">
              <a:spcBef>
                <a:spcPts val="1000"/>
              </a:spcBef>
              <a:spcAft>
                <a:spcPts val="0"/>
              </a:spcAft>
              <a:buSzPts val="1200"/>
              <a:buChar char="○"/>
            </a:pPr>
            <a:r>
              <a:rPr lang="pt-BR" sz="1200" dirty="0"/>
              <a:t>First coordinator: Prof. Dr. Juan Carlos Acquadro</a:t>
            </a:r>
            <a:endParaRPr sz="1200" dirty="0"/>
          </a:p>
          <a:p>
            <a:pPr marL="914400" lvl="1" indent="-304800" algn="l" rtl="0">
              <a:spcBef>
                <a:spcPts val="1000"/>
              </a:spcBef>
              <a:spcAft>
                <a:spcPts val="0"/>
              </a:spcAft>
              <a:buSzPts val="1200"/>
              <a:buChar char="○"/>
            </a:pPr>
            <a:r>
              <a:rPr lang="pt-BR" sz="1200" dirty="0"/>
              <a:t>Second coordinator: Prof. Dr. Manfredo Harri Tabacniks</a:t>
            </a:r>
            <a:endParaRPr sz="1200" dirty="0"/>
          </a:p>
          <a:p>
            <a:pPr marL="914400" lvl="1" indent="-304800" algn="l" rtl="0">
              <a:spcBef>
                <a:spcPts val="1000"/>
              </a:spcBef>
              <a:spcAft>
                <a:spcPts val="0"/>
              </a:spcAft>
              <a:buSzPts val="1200"/>
              <a:buChar char="○"/>
            </a:pPr>
            <a:r>
              <a:rPr lang="pt-BR" sz="1200" dirty="0"/>
              <a:t>Current coordinator: Prof. Dr. Tiago Fiorini da Silva</a:t>
            </a:r>
            <a:endParaRPr sz="1200" dirty="0"/>
          </a:p>
          <a:p>
            <a:pPr marL="457200" lvl="0" indent="-342900" algn="l" rtl="0">
              <a:spcBef>
                <a:spcPts val="1000"/>
              </a:spcBef>
              <a:spcAft>
                <a:spcPts val="0"/>
              </a:spcAft>
              <a:buSzPts val="1800"/>
              <a:buChar char="●"/>
            </a:pPr>
            <a:r>
              <a:rPr lang="pt-BR" dirty="0"/>
              <a:t>Today, LAMFI-USP offers ion beam analysis or ion beam irradiations</a:t>
            </a:r>
            <a:endParaRPr dirty="0"/>
          </a:p>
          <a:p>
            <a:pPr marL="457200" lvl="0" indent="-342900" algn="l" rtl="0">
              <a:spcBef>
                <a:spcPts val="1000"/>
              </a:spcBef>
              <a:spcAft>
                <a:spcPts val="1000"/>
              </a:spcAft>
              <a:buSzPts val="1800"/>
              <a:buChar char="●"/>
            </a:pPr>
            <a:r>
              <a:rPr lang="pt-BR" dirty="0"/>
              <a:t>Continuous improvements of available ion beam techniques</a:t>
            </a:r>
            <a:endParaRPr dirty="0"/>
          </a:p>
        </p:txBody>
      </p:sp>
      <p:sp>
        <p:nvSpPr>
          <p:cNvPr id="145" name="Google Shape;145;p2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11</a:t>
            </a:fld>
            <a:endParaRPr/>
          </a:p>
        </p:txBody>
      </p:sp>
      <p:pic>
        <p:nvPicPr>
          <p:cNvPr id="146" name="Google Shape;146;p23"/>
          <p:cNvPicPr preferRelativeResize="0"/>
          <p:nvPr/>
        </p:nvPicPr>
        <p:blipFill>
          <a:blip r:embed="rId3">
            <a:alphaModFix/>
          </a:blip>
          <a:stretch>
            <a:fillRect/>
          </a:stretch>
        </p:blipFill>
        <p:spPr>
          <a:xfrm>
            <a:off x="5910875" y="1448150"/>
            <a:ext cx="1796975" cy="1218300"/>
          </a:xfrm>
          <a:prstGeom prst="rect">
            <a:avLst/>
          </a:prstGeom>
          <a:noFill/>
          <a:ln>
            <a:noFill/>
          </a:ln>
          <a:effectLst>
            <a:outerShdw blurRad="142875" dist="66675" dir="2820000" algn="bl" rotWithShape="0">
              <a:srgbClr val="000000">
                <a:alpha val="50000"/>
              </a:srgbClr>
            </a:outerShdw>
          </a:effectLst>
        </p:spPr>
      </p:pic>
      <p:pic>
        <p:nvPicPr>
          <p:cNvPr id="147" name="Google Shape;147;p23"/>
          <p:cNvPicPr preferRelativeResize="0"/>
          <p:nvPr/>
        </p:nvPicPr>
        <p:blipFill>
          <a:blip r:embed="rId4">
            <a:alphaModFix/>
          </a:blip>
          <a:stretch>
            <a:fillRect/>
          </a:stretch>
        </p:blipFill>
        <p:spPr>
          <a:xfrm>
            <a:off x="6930825" y="2900350"/>
            <a:ext cx="1796975" cy="1283546"/>
          </a:xfrm>
          <a:prstGeom prst="rect">
            <a:avLst/>
          </a:prstGeom>
          <a:noFill/>
          <a:ln>
            <a:noFill/>
          </a:ln>
          <a:effectLst>
            <a:outerShdw blurRad="142875" dist="66675" dir="276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The LAMFI-USP</a:t>
            </a:r>
            <a:endParaRPr/>
          </a:p>
        </p:txBody>
      </p:sp>
      <p:pic>
        <p:nvPicPr>
          <p:cNvPr id="153" name="Google Shape;153;p24"/>
          <p:cNvPicPr preferRelativeResize="0"/>
          <p:nvPr/>
        </p:nvPicPr>
        <p:blipFill>
          <a:blip r:embed="rId3">
            <a:alphaModFix/>
          </a:blip>
          <a:stretch>
            <a:fillRect/>
          </a:stretch>
        </p:blipFill>
        <p:spPr>
          <a:xfrm>
            <a:off x="4864400" y="872775"/>
            <a:ext cx="4154675" cy="3931124"/>
          </a:xfrm>
          <a:prstGeom prst="rect">
            <a:avLst/>
          </a:prstGeom>
          <a:noFill/>
          <a:ln>
            <a:noFill/>
          </a:ln>
        </p:spPr>
      </p:pic>
      <p:sp>
        <p:nvSpPr>
          <p:cNvPr id="154" name="Google Shape;154;p24"/>
          <p:cNvSpPr txBox="1">
            <a:spLocks noGrp="1"/>
          </p:cNvSpPr>
          <p:nvPr>
            <p:ph type="body" idx="1"/>
          </p:nvPr>
        </p:nvSpPr>
        <p:spPr>
          <a:xfrm>
            <a:off x="311700" y="1018075"/>
            <a:ext cx="4833300" cy="4043100"/>
          </a:xfrm>
          <a:prstGeom prst="rect">
            <a:avLst/>
          </a:prstGeom>
        </p:spPr>
        <p:txBody>
          <a:bodyPr spcFirstLastPara="1" wrap="square" lIns="91425" tIns="91425" rIns="91425" bIns="91425" anchor="ctr" anchorCtr="0">
            <a:normAutofit fontScale="92500" lnSpcReduction="20000"/>
          </a:bodyPr>
          <a:lstStyle/>
          <a:p>
            <a:pPr marL="457200" lvl="0" indent="-334327" algn="l" rtl="0">
              <a:spcBef>
                <a:spcPts val="0"/>
              </a:spcBef>
              <a:spcAft>
                <a:spcPts val="0"/>
              </a:spcAft>
              <a:buClr>
                <a:schemeClr val="lt1"/>
              </a:buClr>
              <a:buSzPct val="100000"/>
              <a:buChar char="●"/>
            </a:pPr>
            <a:r>
              <a:rPr lang="pt-BR">
                <a:solidFill>
                  <a:schemeClr val="lt1"/>
                </a:solidFill>
                <a:highlight>
                  <a:srgbClr val="6FA8DC"/>
                </a:highlight>
              </a:rPr>
              <a:t>Thin films and coatings :</a:t>
            </a:r>
            <a:endParaRPr>
              <a:solidFill>
                <a:schemeClr val="lt1"/>
              </a:solidFill>
              <a:highlight>
                <a:srgbClr val="6FA8DC"/>
              </a:highlight>
            </a:endParaRPr>
          </a:p>
          <a:p>
            <a:pPr marL="914400" lvl="1" indent="-310832" algn="l" rtl="0">
              <a:spcBef>
                <a:spcPts val="0"/>
              </a:spcBef>
              <a:spcAft>
                <a:spcPts val="0"/>
              </a:spcAft>
              <a:buSzPct val="100000"/>
              <a:buChar char="○"/>
            </a:pPr>
            <a:r>
              <a:rPr lang="pt-BR"/>
              <a:t>Magnetic films, diamond-like carbon, etc.</a:t>
            </a:r>
            <a:endParaRPr/>
          </a:p>
          <a:p>
            <a:pPr marL="457200" lvl="0" indent="-334327" algn="l" rtl="0">
              <a:spcBef>
                <a:spcPts val="1000"/>
              </a:spcBef>
              <a:spcAft>
                <a:spcPts val="0"/>
              </a:spcAft>
              <a:buClr>
                <a:schemeClr val="lt1"/>
              </a:buClr>
              <a:buSzPct val="100000"/>
              <a:buChar char="●"/>
            </a:pPr>
            <a:r>
              <a:rPr lang="pt-BR">
                <a:solidFill>
                  <a:schemeClr val="lt1"/>
                </a:solidFill>
                <a:highlight>
                  <a:srgbClr val="B4A7D6"/>
                </a:highlight>
              </a:rPr>
              <a:t>Radiation detectors and electronics :</a:t>
            </a:r>
            <a:endParaRPr>
              <a:solidFill>
                <a:schemeClr val="lt1"/>
              </a:solidFill>
              <a:highlight>
                <a:srgbClr val="B4A7D6"/>
              </a:highlight>
            </a:endParaRPr>
          </a:p>
          <a:p>
            <a:pPr marL="914400" lvl="1" indent="-310832" algn="l" rtl="0">
              <a:spcBef>
                <a:spcPts val="0"/>
              </a:spcBef>
              <a:spcAft>
                <a:spcPts val="0"/>
              </a:spcAft>
              <a:buSzPct val="100000"/>
              <a:buChar char="○"/>
            </a:pPr>
            <a:r>
              <a:rPr lang="pt-BR"/>
              <a:t>Testing radiation hardness (TID) of detection systems, electronics and materials</a:t>
            </a:r>
            <a:endParaRPr/>
          </a:p>
          <a:p>
            <a:pPr marL="457200" lvl="0" indent="-334327" algn="l" rtl="0">
              <a:spcBef>
                <a:spcPts val="1000"/>
              </a:spcBef>
              <a:spcAft>
                <a:spcPts val="0"/>
              </a:spcAft>
              <a:buClr>
                <a:schemeClr val="lt1"/>
              </a:buClr>
              <a:buSzPct val="100000"/>
              <a:buChar char="●"/>
            </a:pPr>
            <a:r>
              <a:rPr lang="pt-BR">
                <a:solidFill>
                  <a:schemeClr val="lt1"/>
                </a:solidFill>
                <a:highlight>
                  <a:srgbClr val="F9CB9C"/>
                </a:highlight>
              </a:rPr>
              <a:t>Fusion materials :</a:t>
            </a:r>
            <a:endParaRPr>
              <a:solidFill>
                <a:schemeClr val="lt1"/>
              </a:solidFill>
              <a:highlight>
                <a:srgbClr val="F9CB9C"/>
              </a:highlight>
            </a:endParaRPr>
          </a:p>
          <a:p>
            <a:pPr marL="914400" lvl="1" indent="-310832" algn="l" rtl="0">
              <a:spcBef>
                <a:spcPts val="0"/>
              </a:spcBef>
              <a:spcAft>
                <a:spcPts val="0"/>
              </a:spcAft>
              <a:buSzPct val="100000"/>
              <a:buChar char="○"/>
            </a:pPr>
            <a:r>
              <a:rPr lang="pt-BR"/>
              <a:t>Fundamental data, analysis of internal walls of W7x fusion reactor</a:t>
            </a:r>
            <a:endParaRPr/>
          </a:p>
          <a:p>
            <a:pPr marL="457200" lvl="0" indent="-334327" algn="l" rtl="0">
              <a:spcBef>
                <a:spcPts val="1000"/>
              </a:spcBef>
              <a:spcAft>
                <a:spcPts val="0"/>
              </a:spcAft>
              <a:buClr>
                <a:schemeClr val="lt1"/>
              </a:buClr>
              <a:buSzPct val="100000"/>
              <a:buChar char="●"/>
            </a:pPr>
            <a:r>
              <a:rPr lang="pt-BR">
                <a:solidFill>
                  <a:schemeClr val="lt1"/>
                </a:solidFill>
                <a:highlight>
                  <a:srgbClr val="E06666"/>
                </a:highlight>
              </a:rPr>
              <a:t>Cultural heritage :</a:t>
            </a:r>
            <a:endParaRPr>
              <a:solidFill>
                <a:schemeClr val="lt1"/>
              </a:solidFill>
              <a:highlight>
                <a:srgbClr val="E06666"/>
              </a:highlight>
            </a:endParaRPr>
          </a:p>
          <a:p>
            <a:pPr marL="914400" lvl="1" indent="-310832" algn="l" rtl="0">
              <a:spcBef>
                <a:spcPts val="0"/>
              </a:spcBef>
              <a:spcAft>
                <a:spcPts val="0"/>
              </a:spcAft>
              <a:buSzPct val="100000"/>
              <a:buChar char="○"/>
            </a:pPr>
            <a:r>
              <a:rPr lang="pt-BR"/>
              <a:t>Authorship, origin, indirect dating</a:t>
            </a:r>
            <a:endParaRPr/>
          </a:p>
          <a:p>
            <a:pPr marL="457200" lvl="0" indent="-334327" algn="l" rtl="0">
              <a:spcBef>
                <a:spcPts val="1000"/>
              </a:spcBef>
              <a:spcAft>
                <a:spcPts val="0"/>
              </a:spcAft>
              <a:buClr>
                <a:schemeClr val="lt1"/>
              </a:buClr>
              <a:buSzPct val="100000"/>
              <a:buChar char="●"/>
            </a:pPr>
            <a:r>
              <a:rPr lang="pt-BR">
                <a:solidFill>
                  <a:schemeClr val="lt1"/>
                </a:solidFill>
                <a:highlight>
                  <a:srgbClr val="93C47D"/>
                </a:highlight>
              </a:rPr>
              <a:t>Environment :</a:t>
            </a:r>
            <a:endParaRPr>
              <a:solidFill>
                <a:schemeClr val="lt1"/>
              </a:solidFill>
              <a:highlight>
                <a:srgbClr val="93C47D"/>
              </a:highlight>
            </a:endParaRPr>
          </a:p>
          <a:p>
            <a:pPr marL="914400" lvl="1" indent="-310832" algn="l" rtl="0">
              <a:spcBef>
                <a:spcPts val="0"/>
              </a:spcBef>
              <a:spcAft>
                <a:spcPts val="0"/>
              </a:spcAft>
              <a:buSzPct val="100000"/>
              <a:buChar char="○"/>
            </a:pPr>
            <a:r>
              <a:rPr lang="pt-BR"/>
              <a:t>Dendrochronology, spread of microplastics and the impact of technology residues</a:t>
            </a:r>
            <a:endParaRPr/>
          </a:p>
          <a:p>
            <a:pPr marL="457200" lvl="0" indent="-334327" algn="l" rtl="0">
              <a:spcBef>
                <a:spcPts val="1000"/>
              </a:spcBef>
              <a:spcAft>
                <a:spcPts val="0"/>
              </a:spcAft>
              <a:buSzPct val="100000"/>
              <a:buChar char="●"/>
            </a:pPr>
            <a:r>
              <a:rPr lang="pt-BR"/>
              <a:t>Fundamental physics :</a:t>
            </a:r>
            <a:endParaRPr/>
          </a:p>
          <a:p>
            <a:pPr marL="914400" lvl="1" indent="-310832" algn="l" rtl="0">
              <a:spcBef>
                <a:spcPts val="0"/>
              </a:spcBef>
              <a:spcAft>
                <a:spcPts val="0"/>
              </a:spcAft>
              <a:buSzPct val="100000"/>
              <a:buChar char="○"/>
            </a:pPr>
            <a:r>
              <a:rPr lang="pt-BR"/>
              <a:t>Cross-sections and stopping power measurements</a:t>
            </a:r>
            <a:endParaRPr/>
          </a:p>
        </p:txBody>
      </p:sp>
      <p:sp>
        <p:nvSpPr>
          <p:cNvPr id="155" name="Google Shape;155;p2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12</a:t>
            </a:fld>
            <a:endParaRPr/>
          </a:p>
        </p:txBody>
      </p:sp>
      <p:sp>
        <p:nvSpPr>
          <p:cNvPr id="156" name="Google Shape;156;p24"/>
          <p:cNvSpPr txBox="1"/>
          <p:nvPr/>
        </p:nvSpPr>
        <p:spPr>
          <a:xfrm>
            <a:off x="676950" y="578900"/>
            <a:ext cx="435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i="1">
                <a:solidFill>
                  <a:schemeClr val="dk1"/>
                </a:solidFill>
              </a:rPr>
              <a:t>For material characterization and basic science</a:t>
            </a:r>
            <a:endParaRPr i="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Nanotechnology and ion beams</a:t>
            </a:r>
            <a:endParaRPr/>
          </a:p>
        </p:txBody>
      </p:sp>
      <p:sp>
        <p:nvSpPr>
          <p:cNvPr id="162" name="Google Shape;162;p25"/>
          <p:cNvSpPr txBox="1">
            <a:spLocks noGrp="1"/>
          </p:cNvSpPr>
          <p:nvPr>
            <p:ph type="body" idx="1"/>
          </p:nvPr>
        </p:nvSpPr>
        <p:spPr>
          <a:xfrm>
            <a:off x="0" y="1084900"/>
            <a:ext cx="4521300" cy="31443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pt-BR"/>
              <a:t>Promoting scientific collaborations in nanoscience applications using Ion Beam Analysis</a:t>
            </a:r>
            <a:endParaRPr/>
          </a:p>
          <a:p>
            <a:pPr marL="0" lvl="0" indent="0" algn="l" rtl="0">
              <a:spcBef>
                <a:spcPts val="1200"/>
              </a:spcBef>
              <a:spcAft>
                <a:spcPts val="0"/>
              </a:spcAft>
              <a:buNone/>
            </a:pPr>
            <a:endParaRPr/>
          </a:p>
          <a:p>
            <a:pPr marL="914400" lvl="1" indent="-337214" algn="l" rtl="0">
              <a:lnSpc>
                <a:spcPct val="150000"/>
              </a:lnSpc>
              <a:spcBef>
                <a:spcPts val="1200"/>
              </a:spcBef>
              <a:spcAft>
                <a:spcPts val="0"/>
              </a:spcAft>
              <a:buSzPts val="1710"/>
              <a:buChar char="○"/>
            </a:pPr>
            <a:r>
              <a:rPr lang="pt-BR" sz="1710"/>
              <a:t>Multi-elemental characterization</a:t>
            </a:r>
            <a:endParaRPr sz="1710"/>
          </a:p>
          <a:p>
            <a:pPr marL="914400" lvl="1" indent="-337214" algn="l" rtl="0">
              <a:lnSpc>
                <a:spcPct val="150000"/>
              </a:lnSpc>
              <a:spcBef>
                <a:spcPts val="0"/>
              </a:spcBef>
              <a:spcAft>
                <a:spcPts val="0"/>
              </a:spcAft>
              <a:buSzPts val="1710"/>
              <a:buChar char="○"/>
            </a:pPr>
            <a:r>
              <a:rPr lang="pt-BR" sz="1710"/>
              <a:t>Enabled by the MultiSIMNRA</a:t>
            </a:r>
            <a:endParaRPr sz="1710"/>
          </a:p>
          <a:p>
            <a:pPr marL="914400" lvl="1" indent="-337214" algn="l" rtl="0">
              <a:lnSpc>
                <a:spcPct val="150000"/>
              </a:lnSpc>
              <a:spcBef>
                <a:spcPts val="0"/>
              </a:spcBef>
              <a:spcAft>
                <a:spcPts val="0"/>
              </a:spcAft>
              <a:buSzPts val="1710"/>
              <a:buChar char="○"/>
            </a:pPr>
            <a:r>
              <a:rPr lang="pt-BR" sz="1710"/>
              <a:t>Limited by depth-resolution</a:t>
            </a:r>
            <a:endParaRPr sz="1710"/>
          </a:p>
        </p:txBody>
      </p:sp>
      <p:sp>
        <p:nvSpPr>
          <p:cNvPr id="163" name="Google Shape;163;p2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13</a:t>
            </a:fld>
            <a:endParaRPr/>
          </a:p>
        </p:txBody>
      </p:sp>
      <p:pic>
        <p:nvPicPr>
          <p:cNvPr id="164" name="Google Shape;164;p25"/>
          <p:cNvPicPr preferRelativeResize="0"/>
          <p:nvPr/>
        </p:nvPicPr>
        <p:blipFill>
          <a:blip r:embed="rId3">
            <a:alphaModFix/>
          </a:blip>
          <a:stretch>
            <a:fillRect/>
          </a:stretch>
        </p:blipFill>
        <p:spPr>
          <a:xfrm>
            <a:off x="5040000" y="1029600"/>
            <a:ext cx="3600000" cy="1546450"/>
          </a:xfrm>
          <a:prstGeom prst="rect">
            <a:avLst/>
          </a:prstGeom>
          <a:noFill/>
          <a:ln w="9525" cap="flat" cmpd="sng">
            <a:solidFill>
              <a:schemeClr val="dk2"/>
            </a:solidFill>
            <a:prstDash val="solid"/>
            <a:round/>
            <a:headEnd type="none" w="sm" len="sm"/>
            <a:tailEnd type="none" w="sm" len="sm"/>
          </a:ln>
          <a:effectLst>
            <a:outerShdw blurRad="114300" dist="66675" dir="2640000" algn="bl" rotWithShape="0">
              <a:srgbClr val="000000">
                <a:alpha val="50000"/>
              </a:srgbClr>
            </a:outerShdw>
          </a:effectLst>
        </p:spPr>
      </p:pic>
      <p:pic>
        <p:nvPicPr>
          <p:cNvPr id="165" name="Google Shape;165;p25"/>
          <p:cNvPicPr preferRelativeResize="0"/>
          <p:nvPr/>
        </p:nvPicPr>
        <p:blipFill>
          <a:blip r:embed="rId4">
            <a:alphaModFix/>
          </a:blip>
          <a:stretch>
            <a:fillRect/>
          </a:stretch>
        </p:blipFill>
        <p:spPr>
          <a:xfrm>
            <a:off x="4764175" y="2843500"/>
            <a:ext cx="1880975" cy="931500"/>
          </a:xfrm>
          <a:prstGeom prst="rect">
            <a:avLst/>
          </a:prstGeom>
          <a:noFill/>
          <a:ln>
            <a:noFill/>
          </a:ln>
        </p:spPr>
      </p:pic>
      <p:pic>
        <p:nvPicPr>
          <p:cNvPr id="166" name="Google Shape;166;p25"/>
          <p:cNvPicPr preferRelativeResize="0"/>
          <p:nvPr/>
        </p:nvPicPr>
        <p:blipFill>
          <a:blip r:embed="rId5">
            <a:alphaModFix/>
          </a:blip>
          <a:stretch>
            <a:fillRect/>
          </a:stretch>
        </p:blipFill>
        <p:spPr>
          <a:xfrm>
            <a:off x="7089025" y="2892725"/>
            <a:ext cx="2008325" cy="1644420"/>
          </a:xfrm>
          <a:prstGeom prst="rect">
            <a:avLst/>
          </a:prstGeom>
          <a:noFill/>
          <a:ln>
            <a:noFill/>
          </a:ln>
        </p:spPr>
      </p:pic>
      <p:sp>
        <p:nvSpPr>
          <p:cNvPr id="167" name="Google Shape;167;p25"/>
          <p:cNvSpPr txBox="1"/>
          <p:nvPr/>
        </p:nvSpPr>
        <p:spPr>
          <a:xfrm>
            <a:off x="4535525" y="3926825"/>
            <a:ext cx="2280300" cy="1015800"/>
          </a:xfrm>
          <a:prstGeom prst="rect">
            <a:avLst/>
          </a:prstGeom>
          <a:noFill/>
          <a:ln>
            <a:noFill/>
          </a:ln>
        </p:spPr>
        <p:txBody>
          <a:bodyPr spcFirstLastPara="1" wrap="square" lIns="91425" tIns="91425" rIns="91425" bIns="91425" anchor="t" anchorCtr="0">
            <a:spAutoFit/>
          </a:bodyPr>
          <a:lstStyle/>
          <a:p>
            <a:pPr marL="457200" lvl="0" indent="-285750" algn="l" rtl="0">
              <a:spcBef>
                <a:spcPts val="0"/>
              </a:spcBef>
              <a:spcAft>
                <a:spcPts val="0"/>
              </a:spcAft>
              <a:buSzPts val="900"/>
              <a:buChar char="●"/>
            </a:pPr>
            <a:r>
              <a:rPr lang="pt-BR" sz="900"/>
              <a:t>Monitoring of several elements </a:t>
            </a:r>
            <a:br>
              <a:rPr lang="pt-BR" sz="900"/>
            </a:br>
            <a:r>
              <a:rPr lang="pt-BR" sz="900"/>
              <a:t>(H, O, C, P, Si and Zr)</a:t>
            </a:r>
            <a:endParaRPr sz="900"/>
          </a:p>
          <a:p>
            <a:pPr marL="457200" lvl="0" indent="-285750" algn="l" rtl="0">
              <a:spcBef>
                <a:spcPts val="0"/>
              </a:spcBef>
              <a:spcAft>
                <a:spcPts val="0"/>
              </a:spcAft>
              <a:buSzPts val="900"/>
              <a:buChar char="●"/>
            </a:pPr>
            <a:r>
              <a:rPr lang="pt-BR" sz="900"/>
              <a:t>A multi-technique approach processed self-consistently</a:t>
            </a:r>
            <a:endParaRPr sz="900"/>
          </a:p>
          <a:p>
            <a:pPr marL="457200" lvl="0" indent="-285750" algn="l" rtl="0">
              <a:spcBef>
                <a:spcPts val="0"/>
              </a:spcBef>
              <a:spcAft>
                <a:spcPts val="0"/>
              </a:spcAft>
              <a:buSzPts val="900"/>
              <a:buChar char="●"/>
            </a:pPr>
            <a:r>
              <a:rPr lang="pt-BR" sz="900"/>
              <a:t>Results indicate C residues after calcination</a:t>
            </a:r>
            <a:endParaRPr sz="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High resolution RBS with solid-state detectors</a:t>
            </a:r>
            <a:endParaRPr/>
          </a:p>
        </p:txBody>
      </p:sp>
      <p:sp>
        <p:nvSpPr>
          <p:cNvPr id="173" name="Google Shape;173;p26"/>
          <p:cNvSpPr txBox="1">
            <a:spLocks noGrp="1"/>
          </p:cNvSpPr>
          <p:nvPr>
            <p:ph type="body" idx="1"/>
          </p:nvPr>
        </p:nvSpPr>
        <p:spPr>
          <a:xfrm>
            <a:off x="62400" y="927988"/>
            <a:ext cx="4766100" cy="1933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pt-BR"/>
              <a:t>Improvements on electronics for nanometer resolution depth profiling</a:t>
            </a:r>
            <a:endParaRPr/>
          </a:p>
          <a:p>
            <a:pPr marL="914400" lvl="1" indent="-317500" algn="l" rtl="0">
              <a:spcBef>
                <a:spcPts val="0"/>
              </a:spcBef>
              <a:spcAft>
                <a:spcPts val="0"/>
              </a:spcAft>
              <a:buSzPts val="1400"/>
              <a:buChar char="○"/>
            </a:pPr>
            <a:r>
              <a:rPr lang="pt-BR"/>
              <a:t>Artificial intelligence for laterally inhomogeneous samples </a:t>
            </a:r>
            <a:br>
              <a:rPr lang="pt-BR"/>
            </a:br>
            <a:r>
              <a:rPr lang="pt-BR"/>
              <a:t>(nanoparticles and nanostructures)</a:t>
            </a:r>
            <a:endParaRPr/>
          </a:p>
        </p:txBody>
      </p:sp>
      <p:sp>
        <p:nvSpPr>
          <p:cNvPr id="174" name="Google Shape;174;p2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14</a:t>
            </a:fld>
            <a:endParaRPr/>
          </a:p>
        </p:txBody>
      </p:sp>
      <p:pic>
        <p:nvPicPr>
          <p:cNvPr id="175" name="Google Shape;175;p26"/>
          <p:cNvPicPr preferRelativeResize="0"/>
          <p:nvPr/>
        </p:nvPicPr>
        <p:blipFill>
          <a:blip r:embed="rId3">
            <a:alphaModFix/>
          </a:blip>
          <a:stretch>
            <a:fillRect/>
          </a:stretch>
        </p:blipFill>
        <p:spPr>
          <a:xfrm>
            <a:off x="4895800" y="2438000"/>
            <a:ext cx="1534743" cy="2447775"/>
          </a:xfrm>
          <a:prstGeom prst="rect">
            <a:avLst/>
          </a:prstGeom>
          <a:noFill/>
          <a:ln>
            <a:noFill/>
          </a:ln>
        </p:spPr>
      </p:pic>
      <p:pic>
        <p:nvPicPr>
          <p:cNvPr id="176" name="Google Shape;176;p26"/>
          <p:cNvPicPr preferRelativeResize="0"/>
          <p:nvPr/>
        </p:nvPicPr>
        <p:blipFill>
          <a:blip r:embed="rId4">
            <a:alphaModFix/>
          </a:blip>
          <a:stretch>
            <a:fillRect/>
          </a:stretch>
        </p:blipFill>
        <p:spPr>
          <a:xfrm>
            <a:off x="6600500" y="2817200"/>
            <a:ext cx="2376251" cy="1803286"/>
          </a:xfrm>
          <a:prstGeom prst="rect">
            <a:avLst/>
          </a:prstGeom>
          <a:noFill/>
          <a:ln>
            <a:noFill/>
          </a:ln>
        </p:spPr>
      </p:pic>
      <p:sp>
        <p:nvSpPr>
          <p:cNvPr id="177" name="Google Shape;177;p26"/>
          <p:cNvSpPr txBox="1"/>
          <p:nvPr/>
        </p:nvSpPr>
        <p:spPr>
          <a:xfrm>
            <a:off x="6913846" y="2618800"/>
            <a:ext cx="11364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700"/>
              <a:t>depth resolution</a:t>
            </a:r>
            <a:endParaRPr sz="700"/>
          </a:p>
        </p:txBody>
      </p:sp>
      <p:sp>
        <p:nvSpPr>
          <p:cNvPr id="178" name="Google Shape;178;p26"/>
          <p:cNvSpPr txBox="1"/>
          <p:nvPr/>
        </p:nvSpPr>
        <p:spPr>
          <a:xfrm>
            <a:off x="8013133" y="2618800"/>
            <a:ext cx="11364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700"/>
              <a:t>mass discrimination</a:t>
            </a:r>
            <a:endParaRPr sz="700"/>
          </a:p>
        </p:txBody>
      </p:sp>
      <p:pic>
        <p:nvPicPr>
          <p:cNvPr id="179" name="Google Shape;179;p26"/>
          <p:cNvPicPr preferRelativeResize="0"/>
          <p:nvPr/>
        </p:nvPicPr>
        <p:blipFill rotWithShape="1">
          <a:blip r:embed="rId5">
            <a:alphaModFix/>
          </a:blip>
          <a:srcRect b="50588"/>
          <a:stretch/>
        </p:blipFill>
        <p:spPr>
          <a:xfrm>
            <a:off x="5288850" y="1193825"/>
            <a:ext cx="1616451" cy="967775"/>
          </a:xfrm>
          <a:prstGeom prst="rect">
            <a:avLst/>
          </a:prstGeom>
          <a:noFill/>
          <a:ln>
            <a:noFill/>
          </a:ln>
        </p:spPr>
      </p:pic>
      <p:pic>
        <p:nvPicPr>
          <p:cNvPr id="180" name="Google Shape;180;p26"/>
          <p:cNvPicPr preferRelativeResize="0"/>
          <p:nvPr/>
        </p:nvPicPr>
        <p:blipFill>
          <a:blip r:embed="rId6">
            <a:alphaModFix/>
          </a:blip>
          <a:stretch>
            <a:fillRect/>
          </a:stretch>
        </p:blipFill>
        <p:spPr>
          <a:xfrm>
            <a:off x="307050" y="2960675"/>
            <a:ext cx="3991349" cy="1620300"/>
          </a:xfrm>
          <a:prstGeom prst="rect">
            <a:avLst/>
          </a:prstGeom>
          <a:noFill/>
          <a:ln w="9525" cap="flat" cmpd="sng">
            <a:solidFill>
              <a:schemeClr val="dk2"/>
            </a:solidFill>
            <a:prstDash val="solid"/>
            <a:round/>
            <a:headEnd type="none" w="sm" len="sm"/>
            <a:tailEnd type="none" w="sm" len="sm"/>
          </a:ln>
          <a:effectLst>
            <a:outerShdw blurRad="157163" dist="66675" dir="2640000" algn="bl" rotWithShape="0">
              <a:srgbClr val="000000">
                <a:alpha val="50000"/>
              </a:srgbClr>
            </a:outerShdw>
          </a:effectLst>
        </p:spPr>
      </p:pic>
      <p:pic>
        <p:nvPicPr>
          <p:cNvPr id="181" name="Google Shape;181;p26"/>
          <p:cNvPicPr preferRelativeResize="0"/>
          <p:nvPr/>
        </p:nvPicPr>
        <p:blipFill rotWithShape="1">
          <a:blip r:embed="rId5">
            <a:alphaModFix/>
          </a:blip>
          <a:srcRect t="50588"/>
          <a:stretch/>
        </p:blipFill>
        <p:spPr>
          <a:xfrm>
            <a:off x="6948500" y="1193825"/>
            <a:ext cx="1616451" cy="967775"/>
          </a:xfrm>
          <a:prstGeom prst="rect">
            <a:avLst/>
          </a:prstGeom>
          <a:noFill/>
          <a:ln>
            <a:noFill/>
          </a:ln>
        </p:spPr>
      </p:pic>
      <p:sp>
        <p:nvSpPr>
          <p:cNvPr id="182" name="Google Shape;182;p26"/>
          <p:cNvSpPr txBox="1"/>
          <p:nvPr/>
        </p:nvSpPr>
        <p:spPr>
          <a:xfrm>
            <a:off x="6948500" y="3712225"/>
            <a:ext cx="1202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800"/>
              <a:t>E=2.2 MeV</a:t>
            </a:r>
            <a:endParaRPr sz="800"/>
          </a:p>
          <a:p>
            <a:pPr marL="0" lvl="0" indent="0" algn="l" rtl="0">
              <a:spcBef>
                <a:spcPts val="0"/>
              </a:spcBef>
              <a:spcAft>
                <a:spcPts val="0"/>
              </a:spcAft>
              <a:buNone/>
            </a:pPr>
            <a:r>
              <a:rPr lang="pt-BR" sz="800"/>
              <a:t>ΔE=7.4 keV</a:t>
            </a:r>
            <a:endParaRPr sz="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Worldwide leadership in data analysis </a:t>
            </a:r>
            <a:br>
              <a:rPr lang="pt-BR"/>
            </a:br>
            <a:r>
              <a:rPr lang="pt-BR"/>
              <a:t>and processing (Distributing MultiSIMNRA)</a:t>
            </a:r>
            <a:endParaRPr/>
          </a:p>
        </p:txBody>
      </p:sp>
      <p:sp>
        <p:nvSpPr>
          <p:cNvPr id="188" name="Google Shape;188;p27"/>
          <p:cNvSpPr txBox="1">
            <a:spLocks noGrp="1"/>
          </p:cNvSpPr>
          <p:nvPr>
            <p:ph type="body" idx="1"/>
          </p:nvPr>
        </p:nvSpPr>
        <p:spPr>
          <a:xfrm>
            <a:off x="311700" y="1076275"/>
            <a:ext cx="4538400" cy="3587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pt-BR"/>
              <a:t>MultiSIMNRA enables self-consistent analysis of multiple techniques</a:t>
            </a:r>
            <a:endParaRPr/>
          </a:p>
          <a:p>
            <a:pPr marL="914400" lvl="1" indent="-317500" algn="l" rtl="0">
              <a:spcBef>
                <a:spcPts val="0"/>
              </a:spcBef>
              <a:spcAft>
                <a:spcPts val="0"/>
              </a:spcAft>
              <a:buSzPts val="1400"/>
              <a:buChar char="○"/>
            </a:pPr>
            <a:r>
              <a:rPr lang="pt-BR"/>
              <a:t>Combines scattering techniques (RBS, EBS, ERD and NRA) in a unique model</a:t>
            </a:r>
            <a:endParaRPr/>
          </a:p>
          <a:p>
            <a:pPr marL="914400" lvl="1" indent="-317500" algn="l" rtl="0">
              <a:spcBef>
                <a:spcPts val="0"/>
              </a:spcBef>
              <a:spcAft>
                <a:spcPts val="0"/>
              </a:spcAft>
              <a:buSzPts val="1400"/>
              <a:buChar char="○"/>
            </a:pPr>
            <a:r>
              <a:rPr lang="pt-BR"/>
              <a:t>Robust and free of bias objective function for multi-objective optimization</a:t>
            </a:r>
            <a:endParaRPr/>
          </a:p>
          <a:p>
            <a:pPr marL="914400" lvl="1" indent="-317500" algn="l" rtl="0">
              <a:spcBef>
                <a:spcPts val="0"/>
              </a:spcBef>
              <a:spcAft>
                <a:spcPts val="0"/>
              </a:spcAft>
              <a:buSzPts val="1400"/>
              <a:buChar char="○"/>
            </a:pPr>
            <a:r>
              <a:rPr lang="pt-BR"/>
              <a:t>Standard protocol for evaluation of uncertainties</a:t>
            </a:r>
            <a:endParaRPr/>
          </a:p>
          <a:p>
            <a:pPr marL="914400" lvl="1" indent="-317500" algn="l" rtl="0">
              <a:spcBef>
                <a:spcPts val="0"/>
              </a:spcBef>
              <a:spcAft>
                <a:spcPts val="0"/>
              </a:spcAft>
              <a:buSzPts val="1400"/>
              <a:buChar char="○"/>
            </a:pPr>
            <a:r>
              <a:rPr lang="pt-BR"/>
              <a:t>Integration with different material characterization techniques</a:t>
            </a:r>
            <a:endParaRPr/>
          </a:p>
        </p:txBody>
      </p:sp>
      <p:sp>
        <p:nvSpPr>
          <p:cNvPr id="189" name="Google Shape;189;p2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15</a:t>
            </a:fld>
            <a:endParaRPr/>
          </a:p>
        </p:txBody>
      </p:sp>
      <p:pic>
        <p:nvPicPr>
          <p:cNvPr id="190" name="Google Shape;190;p27"/>
          <p:cNvPicPr preferRelativeResize="0"/>
          <p:nvPr/>
        </p:nvPicPr>
        <p:blipFill rotWithShape="1">
          <a:blip r:embed="rId3">
            <a:alphaModFix/>
          </a:blip>
          <a:srcRect l="4987" t="5591" r="5310" b="4367"/>
          <a:stretch/>
        </p:blipFill>
        <p:spPr>
          <a:xfrm>
            <a:off x="4911804" y="1726925"/>
            <a:ext cx="4113771" cy="1725575"/>
          </a:xfrm>
          <a:prstGeom prst="rect">
            <a:avLst/>
          </a:prstGeom>
          <a:noFill/>
          <a:ln>
            <a:noFill/>
          </a:ln>
        </p:spPr>
      </p:pic>
      <p:sp>
        <p:nvSpPr>
          <p:cNvPr id="191" name="Google Shape;191;p27"/>
          <p:cNvSpPr txBox="1"/>
          <p:nvPr/>
        </p:nvSpPr>
        <p:spPr>
          <a:xfrm>
            <a:off x="4911800" y="1243300"/>
            <a:ext cx="2950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300"/>
              <a:t>MultiSIMNRA users around the world:</a:t>
            </a:r>
            <a:endParaRPr sz="1300"/>
          </a:p>
        </p:txBody>
      </p:sp>
      <p:sp>
        <p:nvSpPr>
          <p:cNvPr id="192" name="Google Shape;192;p27"/>
          <p:cNvSpPr txBox="1"/>
          <p:nvPr/>
        </p:nvSpPr>
        <p:spPr>
          <a:xfrm>
            <a:off x="4913700" y="3593850"/>
            <a:ext cx="4145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1200" i="1" u="sng"/>
              <a:t>200 registered users from 35 countries worldwide</a:t>
            </a:r>
            <a:endParaRPr sz="1200" i="1" u="sng"/>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The </a:t>
            </a:r>
            <a:r>
              <a:rPr lang="pt-BR">
                <a:latin typeface="Times New Roman"/>
                <a:ea typeface="Times New Roman"/>
                <a:cs typeface="Times New Roman"/>
                <a:sym typeface="Times New Roman"/>
              </a:rPr>
              <a:t>AI4IBA</a:t>
            </a:r>
            <a:r>
              <a:rPr lang="pt-BR"/>
              <a:t> collaboration network</a:t>
            </a:r>
            <a:endParaRPr/>
          </a:p>
        </p:txBody>
      </p:sp>
      <p:sp>
        <p:nvSpPr>
          <p:cNvPr id="198" name="Google Shape;198;p28"/>
          <p:cNvSpPr txBox="1">
            <a:spLocks noGrp="1"/>
          </p:cNvSpPr>
          <p:nvPr>
            <p:ph type="body" idx="1"/>
          </p:nvPr>
        </p:nvSpPr>
        <p:spPr>
          <a:xfrm>
            <a:off x="177300" y="712925"/>
            <a:ext cx="4394700" cy="3587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pt-BR">
                <a:latin typeface="Times New Roman"/>
                <a:ea typeface="Times New Roman"/>
                <a:cs typeface="Times New Roman"/>
                <a:sym typeface="Times New Roman"/>
              </a:rPr>
              <a:t>A</a:t>
            </a:r>
            <a:r>
              <a:rPr lang="pt-BR"/>
              <a:t>n international collaboration network to develop and promote the use of artificial intelligence in IBA</a:t>
            </a:r>
            <a:endParaRPr/>
          </a:p>
          <a:p>
            <a:pPr marL="914400" lvl="1" indent="-317500" algn="l" rtl="0">
              <a:spcBef>
                <a:spcPts val="0"/>
              </a:spcBef>
              <a:spcAft>
                <a:spcPts val="0"/>
              </a:spcAft>
              <a:buSzPts val="1400"/>
              <a:buChar char="○"/>
            </a:pPr>
            <a:r>
              <a:rPr lang="pt-BR"/>
              <a:t>Coordinated by the São Paulo group</a:t>
            </a:r>
            <a:endParaRPr/>
          </a:p>
          <a:p>
            <a:pPr marL="914400" lvl="1" indent="-317500" algn="l" rtl="0">
              <a:spcBef>
                <a:spcPts val="0"/>
              </a:spcBef>
              <a:spcAft>
                <a:spcPts val="0"/>
              </a:spcAft>
              <a:buSzPts val="1400"/>
              <a:buChar char="○"/>
            </a:pPr>
            <a:r>
              <a:rPr lang="pt-BR"/>
              <a:t>Supervised methods for spectra processing and unsupervised methods for spectra classification</a:t>
            </a:r>
            <a:endParaRPr/>
          </a:p>
          <a:p>
            <a:pPr marL="914400" lvl="1" indent="-317500" algn="l" rtl="0">
              <a:spcBef>
                <a:spcPts val="0"/>
              </a:spcBef>
              <a:spcAft>
                <a:spcPts val="0"/>
              </a:spcAft>
              <a:buSzPts val="1400"/>
              <a:buChar char="○"/>
            </a:pPr>
            <a:r>
              <a:rPr lang="pt-BR"/>
              <a:t>Scientific collaboration with interchange of students and researchers</a:t>
            </a:r>
            <a:endParaRPr/>
          </a:p>
        </p:txBody>
      </p:sp>
      <p:sp>
        <p:nvSpPr>
          <p:cNvPr id="199" name="Google Shape;199;p2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16</a:t>
            </a:fld>
            <a:endParaRPr/>
          </a:p>
        </p:txBody>
      </p:sp>
      <p:pic>
        <p:nvPicPr>
          <p:cNvPr id="200" name="Google Shape;200;p28"/>
          <p:cNvPicPr preferRelativeResize="0"/>
          <p:nvPr/>
        </p:nvPicPr>
        <p:blipFill>
          <a:blip r:embed="rId3">
            <a:alphaModFix/>
          </a:blip>
          <a:stretch>
            <a:fillRect/>
          </a:stretch>
        </p:blipFill>
        <p:spPr>
          <a:xfrm>
            <a:off x="5544850" y="3575823"/>
            <a:ext cx="835650" cy="925950"/>
          </a:xfrm>
          <a:prstGeom prst="rect">
            <a:avLst/>
          </a:prstGeom>
          <a:noFill/>
          <a:ln>
            <a:noFill/>
          </a:ln>
        </p:spPr>
      </p:pic>
      <p:pic>
        <p:nvPicPr>
          <p:cNvPr id="201" name="Google Shape;201;p28"/>
          <p:cNvPicPr preferRelativeResize="0"/>
          <p:nvPr/>
        </p:nvPicPr>
        <p:blipFill>
          <a:blip r:embed="rId4">
            <a:alphaModFix/>
          </a:blip>
          <a:stretch>
            <a:fillRect/>
          </a:stretch>
        </p:blipFill>
        <p:spPr>
          <a:xfrm>
            <a:off x="6792775" y="3828589"/>
            <a:ext cx="1846300" cy="536975"/>
          </a:xfrm>
          <a:prstGeom prst="rect">
            <a:avLst/>
          </a:prstGeom>
          <a:noFill/>
          <a:ln>
            <a:noFill/>
          </a:ln>
        </p:spPr>
      </p:pic>
      <p:pic>
        <p:nvPicPr>
          <p:cNvPr id="202" name="Google Shape;202;p28"/>
          <p:cNvPicPr preferRelativeResize="0"/>
          <p:nvPr/>
        </p:nvPicPr>
        <p:blipFill>
          <a:blip r:embed="rId5">
            <a:alphaModFix/>
          </a:blip>
          <a:stretch>
            <a:fillRect/>
          </a:stretch>
        </p:blipFill>
        <p:spPr>
          <a:xfrm>
            <a:off x="5544850" y="2811772"/>
            <a:ext cx="1953025" cy="457025"/>
          </a:xfrm>
          <a:prstGeom prst="rect">
            <a:avLst/>
          </a:prstGeom>
          <a:noFill/>
          <a:ln>
            <a:noFill/>
          </a:ln>
        </p:spPr>
      </p:pic>
      <p:pic>
        <p:nvPicPr>
          <p:cNvPr id="203" name="Google Shape;203;p28"/>
          <p:cNvPicPr preferRelativeResize="0"/>
          <p:nvPr/>
        </p:nvPicPr>
        <p:blipFill rotWithShape="1">
          <a:blip r:embed="rId6">
            <a:alphaModFix/>
          </a:blip>
          <a:srcRect l="9434" t="9498" r="9026" b="14449"/>
          <a:stretch/>
        </p:blipFill>
        <p:spPr>
          <a:xfrm>
            <a:off x="7687300" y="2519837"/>
            <a:ext cx="913900" cy="852375"/>
          </a:xfrm>
          <a:prstGeom prst="rect">
            <a:avLst/>
          </a:prstGeom>
          <a:noFill/>
          <a:ln>
            <a:noFill/>
          </a:ln>
        </p:spPr>
      </p:pic>
      <p:pic>
        <p:nvPicPr>
          <p:cNvPr id="204" name="Google Shape;204;p28"/>
          <p:cNvPicPr preferRelativeResize="0"/>
          <p:nvPr/>
        </p:nvPicPr>
        <p:blipFill>
          <a:blip r:embed="rId7">
            <a:alphaModFix/>
          </a:blip>
          <a:stretch>
            <a:fillRect/>
          </a:stretch>
        </p:blipFill>
        <p:spPr>
          <a:xfrm>
            <a:off x="7497875" y="1589600"/>
            <a:ext cx="965475" cy="788476"/>
          </a:xfrm>
          <a:prstGeom prst="rect">
            <a:avLst/>
          </a:prstGeom>
          <a:noFill/>
          <a:ln>
            <a:noFill/>
          </a:ln>
        </p:spPr>
      </p:pic>
      <p:pic>
        <p:nvPicPr>
          <p:cNvPr id="205" name="Google Shape;205;p28"/>
          <p:cNvPicPr preferRelativeResize="0"/>
          <p:nvPr/>
        </p:nvPicPr>
        <p:blipFill rotWithShape="1">
          <a:blip r:embed="rId8">
            <a:alphaModFix/>
          </a:blip>
          <a:srcRect l="9958" t="15554" r="7804" b="19874"/>
          <a:stretch/>
        </p:blipFill>
        <p:spPr>
          <a:xfrm>
            <a:off x="5683710" y="1678513"/>
            <a:ext cx="1602891" cy="699562"/>
          </a:xfrm>
          <a:prstGeom prst="rect">
            <a:avLst/>
          </a:prstGeom>
          <a:noFill/>
          <a:ln>
            <a:noFill/>
          </a:ln>
        </p:spPr>
      </p:pic>
      <p:sp>
        <p:nvSpPr>
          <p:cNvPr id="206" name="Google Shape;206;p28"/>
          <p:cNvSpPr txBox="1"/>
          <p:nvPr/>
        </p:nvSpPr>
        <p:spPr>
          <a:xfrm>
            <a:off x="5202975" y="1037275"/>
            <a:ext cx="257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i="1" u="sng"/>
              <a:t>Participants:</a:t>
            </a:r>
            <a:endParaRPr i="1" u="sng"/>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Producing quantum materials with </a:t>
            </a:r>
            <a:br>
              <a:rPr lang="pt-BR"/>
            </a:br>
            <a:r>
              <a:rPr lang="pt-BR"/>
              <a:t>electrostatic accelerators</a:t>
            </a:r>
            <a:endParaRPr/>
          </a:p>
        </p:txBody>
      </p:sp>
      <p:sp>
        <p:nvSpPr>
          <p:cNvPr id="212" name="Google Shape;212;p29"/>
          <p:cNvSpPr txBox="1">
            <a:spLocks noGrp="1"/>
          </p:cNvSpPr>
          <p:nvPr>
            <p:ph type="body" idx="1"/>
          </p:nvPr>
        </p:nvSpPr>
        <p:spPr>
          <a:xfrm>
            <a:off x="311700" y="1076275"/>
            <a:ext cx="4624500" cy="3587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pt-BR"/>
              <a:t>Vacancy color centers in diamond produced by ~MeV ion implantation</a:t>
            </a:r>
            <a:endParaRPr/>
          </a:p>
          <a:p>
            <a:pPr marL="914400" lvl="1" indent="-317500" algn="l" rtl="0">
              <a:spcBef>
                <a:spcPts val="0"/>
              </a:spcBef>
              <a:spcAft>
                <a:spcPts val="0"/>
              </a:spcAft>
              <a:buSzPts val="1400"/>
              <a:buChar char="○"/>
            </a:pPr>
            <a:r>
              <a:rPr lang="pt-BR"/>
              <a:t>Si implantation into diamond (Si-V)</a:t>
            </a:r>
            <a:endParaRPr/>
          </a:p>
        </p:txBody>
      </p:sp>
      <p:sp>
        <p:nvSpPr>
          <p:cNvPr id="213" name="Google Shape;213;p2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17</a:t>
            </a:fld>
            <a:endParaRPr/>
          </a:p>
        </p:txBody>
      </p:sp>
      <p:pic>
        <p:nvPicPr>
          <p:cNvPr id="214" name="Google Shape;214;p29"/>
          <p:cNvPicPr preferRelativeResize="0"/>
          <p:nvPr/>
        </p:nvPicPr>
        <p:blipFill>
          <a:blip r:embed="rId3">
            <a:alphaModFix/>
          </a:blip>
          <a:stretch>
            <a:fillRect/>
          </a:stretch>
        </p:blipFill>
        <p:spPr>
          <a:xfrm>
            <a:off x="5132934" y="865325"/>
            <a:ext cx="3720517" cy="1884225"/>
          </a:xfrm>
          <a:prstGeom prst="rect">
            <a:avLst/>
          </a:prstGeom>
          <a:noFill/>
          <a:ln w="9525" cap="flat" cmpd="sng">
            <a:solidFill>
              <a:schemeClr val="dk2"/>
            </a:solidFill>
            <a:prstDash val="solid"/>
            <a:round/>
            <a:headEnd type="none" w="sm" len="sm"/>
            <a:tailEnd type="none" w="sm" len="sm"/>
          </a:ln>
          <a:effectLst>
            <a:outerShdw blurRad="200025" dist="57150" dir="2820000" algn="bl" rotWithShape="0">
              <a:srgbClr val="000000">
                <a:alpha val="50000"/>
              </a:srgbClr>
            </a:outerShdw>
          </a:effectLst>
        </p:spPr>
      </p:pic>
      <p:pic>
        <p:nvPicPr>
          <p:cNvPr id="215" name="Google Shape;215;p29"/>
          <p:cNvPicPr preferRelativeResize="0"/>
          <p:nvPr/>
        </p:nvPicPr>
        <p:blipFill>
          <a:blip r:embed="rId4">
            <a:alphaModFix/>
          </a:blip>
          <a:stretch>
            <a:fillRect/>
          </a:stretch>
        </p:blipFill>
        <p:spPr>
          <a:xfrm>
            <a:off x="5347477" y="3088250"/>
            <a:ext cx="3121876" cy="1481475"/>
          </a:xfrm>
          <a:prstGeom prst="rect">
            <a:avLst/>
          </a:prstGeom>
          <a:noFill/>
          <a:ln>
            <a:noFill/>
          </a:ln>
        </p:spPr>
      </p:pic>
      <p:sp>
        <p:nvSpPr>
          <p:cNvPr id="216" name="Google Shape;216;p29"/>
          <p:cNvSpPr txBox="1"/>
          <p:nvPr/>
        </p:nvSpPr>
        <p:spPr>
          <a:xfrm>
            <a:off x="5520350" y="2929325"/>
            <a:ext cx="1369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900"/>
              <a:t>10</a:t>
            </a:r>
            <a:r>
              <a:rPr lang="pt-BR" sz="900" baseline="30000"/>
              <a:t>9</a:t>
            </a:r>
            <a:r>
              <a:rPr lang="pt-BR" sz="900"/>
              <a:t> at./cm</a:t>
            </a:r>
            <a:r>
              <a:rPr lang="pt-BR" sz="900" baseline="30000"/>
              <a:t>2</a:t>
            </a:r>
            <a:endParaRPr sz="900" baseline="30000"/>
          </a:p>
        </p:txBody>
      </p:sp>
      <p:sp>
        <p:nvSpPr>
          <p:cNvPr id="217" name="Google Shape;217;p29"/>
          <p:cNvSpPr txBox="1"/>
          <p:nvPr/>
        </p:nvSpPr>
        <p:spPr>
          <a:xfrm>
            <a:off x="5188900" y="4569725"/>
            <a:ext cx="34743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1000"/>
              <a:t>Wide-ﬁeld ﬂuorescence image of SiV color centers</a:t>
            </a:r>
            <a:endParaRPr sz="1000"/>
          </a:p>
        </p:txBody>
      </p:sp>
      <p:sp>
        <p:nvSpPr>
          <p:cNvPr id="218" name="Google Shape;218;p29"/>
          <p:cNvSpPr txBox="1"/>
          <p:nvPr/>
        </p:nvSpPr>
        <p:spPr>
          <a:xfrm>
            <a:off x="7044350" y="2929325"/>
            <a:ext cx="1369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900"/>
              <a:t>10</a:t>
            </a:r>
            <a:r>
              <a:rPr lang="pt-BR" sz="900" baseline="30000"/>
              <a:t>8</a:t>
            </a:r>
            <a:r>
              <a:rPr lang="pt-BR" sz="900"/>
              <a:t> at./cm</a:t>
            </a:r>
            <a:r>
              <a:rPr lang="pt-BR" sz="900" baseline="30000"/>
              <a:t>2</a:t>
            </a:r>
            <a:endParaRPr sz="900" baseline="30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The LAFN facility for very low intensity beams</a:t>
            </a:r>
            <a:endParaRPr/>
          </a:p>
        </p:txBody>
      </p:sp>
      <p:sp>
        <p:nvSpPr>
          <p:cNvPr id="224" name="Google Shape;224;p3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18</a:t>
            </a:fld>
            <a:endParaRPr/>
          </a:p>
        </p:txBody>
      </p:sp>
      <p:pic>
        <p:nvPicPr>
          <p:cNvPr id="225" name="Google Shape;225;p30"/>
          <p:cNvPicPr preferRelativeResize="0"/>
          <p:nvPr/>
        </p:nvPicPr>
        <p:blipFill>
          <a:blip r:embed="rId3">
            <a:alphaModFix/>
          </a:blip>
          <a:stretch>
            <a:fillRect/>
          </a:stretch>
        </p:blipFill>
        <p:spPr>
          <a:xfrm>
            <a:off x="792875" y="731197"/>
            <a:ext cx="6352876" cy="1805675"/>
          </a:xfrm>
          <a:prstGeom prst="rect">
            <a:avLst/>
          </a:prstGeom>
          <a:noFill/>
          <a:ln>
            <a:noFill/>
          </a:ln>
        </p:spPr>
      </p:pic>
      <p:sp>
        <p:nvSpPr>
          <p:cNvPr id="226" name="Google Shape;226;p30"/>
          <p:cNvSpPr txBox="1"/>
          <p:nvPr/>
        </p:nvSpPr>
        <p:spPr>
          <a:xfrm>
            <a:off x="6615725" y="712925"/>
            <a:ext cx="2354700" cy="861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pt-BR" sz="1100"/>
              <a:t>Flux 100 to 100,000 part/cm</a:t>
            </a:r>
            <a:r>
              <a:rPr lang="pt-BR" sz="1100" baseline="30000"/>
              <a:t>2</a:t>
            </a:r>
            <a:r>
              <a:rPr lang="pt-BR" sz="1100"/>
              <a:t>s</a:t>
            </a:r>
            <a:endParaRPr sz="1100"/>
          </a:p>
          <a:p>
            <a:pPr marL="0" lvl="0" indent="0" algn="r" rtl="0">
              <a:spcBef>
                <a:spcPts val="0"/>
              </a:spcBef>
              <a:spcAft>
                <a:spcPts val="0"/>
              </a:spcAft>
              <a:buNone/>
            </a:pPr>
            <a:r>
              <a:rPr lang="pt-BR" sz="1100"/>
              <a:t>Fluence 106 to 107 part/cm</a:t>
            </a:r>
            <a:r>
              <a:rPr lang="pt-BR" sz="1100" baseline="30000"/>
              <a:t>2</a:t>
            </a:r>
            <a:endParaRPr sz="1100" baseline="30000"/>
          </a:p>
          <a:p>
            <a:pPr marL="0" lvl="0" indent="0" algn="r" rtl="0">
              <a:spcBef>
                <a:spcPts val="0"/>
              </a:spcBef>
              <a:spcAft>
                <a:spcPts val="0"/>
              </a:spcAft>
              <a:buNone/>
            </a:pPr>
            <a:r>
              <a:rPr lang="pt-BR" sz="1100"/>
              <a:t>&lt; 10% uniformity variation</a:t>
            </a:r>
            <a:endParaRPr sz="1100"/>
          </a:p>
          <a:p>
            <a:pPr marL="0" lvl="0" indent="0" algn="r" rtl="0">
              <a:spcBef>
                <a:spcPts val="0"/>
              </a:spcBef>
              <a:spcAft>
                <a:spcPts val="0"/>
              </a:spcAft>
              <a:buNone/>
            </a:pPr>
            <a:r>
              <a:rPr lang="pt-BR" sz="1100"/>
              <a:t>up to 30 mm depth </a:t>
            </a:r>
            <a:endParaRPr sz="1100"/>
          </a:p>
        </p:txBody>
      </p:sp>
      <p:pic>
        <p:nvPicPr>
          <p:cNvPr id="227" name="Google Shape;227;p30"/>
          <p:cNvPicPr preferRelativeResize="0"/>
          <p:nvPr/>
        </p:nvPicPr>
        <p:blipFill>
          <a:blip r:embed="rId4">
            <a:alphaModFix/>
          </a:blip>
          <a:stretch>
            <a:fillRect/>
          </a:stretch>
        </p:blipFill>
        <p:spPr>
          <a:xfrm>
            <a:off x="5385425" y="2670025"/>
            <a:ext cx="3410375" cy="2240825"/>
          </a:xfrm>
          <a:prstGeom prst="rect">
            <a:avLst/>
          </a:prstGeom>
          <a:noFill/>
          <a:ln>
            <a:noFill/>
          </a:ln>
        </p:spPr>
      </p:pic>
      <p:pic>
        <p:nvPicPr>
          <p:cNvPr id="228" name="Google Shape;228;p30"/>
          <p:cNvPicPr preferRelativeResize="0"/>
          <p:nvPr/>
        </p:nvPicPr>
        <p:blipFill>
          <a:blip r:embed="rId5">
            <a:alphaModFix/>
          </a:blip>
          <a:stretch>
            <a:fillRect/>
          </a:stretch>
        </p:blipFill>
        <p:spPr>
          <a:xfrm>
            <a:off x="7193450" y="1521937"/>
            <a:ext cx="1355201" cy="1012504"/>
          </a:xfrm>
          <a:prstGeom prst="rect">
            <a:avLst/>
          </a:prstGeom>
          <a:noFill/>
          <a:ln>
            <a:noFill/>
          </a:ln>
        </p:spPr>
      </p:pic>
      <p:cxnSp>
        <p:nvCxnSpPr>
          <p:cNvPr id="229" name="Google Shape;229;p30"/>
          <p:cNvCxnSpPr/>
          <p:nvPr/>
        </p:nvCxnSpPr>
        <p:spPr>
          <a:xfrm>
            <a:off x="6564150" y="1521925"/>
            <a:ext cx="780300" cy="408000"/>
          </a:xfrm>
          <a:prstGeom prst="straightConnector1">
            <a:avLst/>
          </a:prstGeom>
          <a:noFill/>
          <a:ln w="38100" cap="flat" cmpd="sng">
            <a:solidFill>
              <a:srgbClr val="FF0000"/>
            </a:solidFill>
            <a:prstDash val="solid"/>
            <a:round/>
            <a:headEnd type="none" w="med" len="med"/>
            <a:tailEnd type="triangle" w="med" len="med"/>
          </a:ln>
        </p:spPr>
      </p:cxnSp>
      <p:sp>
        <p:nvSpPr>
          <p:cNvPr id="230" name="Google Shape;230;p30"/>
          <p:cNvSpPr txBox="1">
            <a:spLocks noGrp="1"/>
          </p:cNvSpPr>
          <p:nvPr>
            <p:ph type="body" idx="1"/>
          </p:nvPr>
        </p:nvSpPr>
        <p:spPr>
          <a:xfrm>
            <a:off x="280000" y="2495550"/>
            <a:ext cx="5038500" cy="2339100"/>
          </a:xfrm>
          <a:prstGeom prst="rect">
            <a:avLst/>
          </a:prstGeom>
        </p:spPr>
        <p:txBody>
          <a:bodyPr spcFirstLastPara="1" wrap="square" lIns="91425" tIns="91425" rIns="91425" bIns="91425" anchor="ctr" anchorCtr="0">
            <a:normAutofit/>
          </a:bodyPr>
          <a:lstStyle/>
          <a:p>
            <a:pPr marL="457200" lvl="0" indent="-336550" algn="l" rtl="0">
              <a:spcBef>
                <a:spcPts val="0"/>
              </a:spcBef>
              <a:spcAft>
                <a:spcPts val="0"/>
              </a:spcAft>
              <a:buSzPts val="1700"/>
              <a:buChar char="●"/>
            </a:pPr>
            <a:r>
              <a:rPr lang="pt-BR" sz="1700"/>
              <a:t>Ion Beam Induced Charge (IBIC) is a key technique for studying quantum materials</a:t>
            </a:r>
            <a:endParaRPr sz="1700"/>
          </a:p>
          <a:p>
            <a:pPr marL="457200" lvl="0" indent="-336550" algn="l" rtl="0">
              <a:spcBef>
                <a:spcPts val="0"/>
              </a:spcBef>
              <a:spcAft>
                <a:spcPts val="0"/>
              </a:spcAft>
              <a:buSzPts val="1700"/>
              <a:buChar char="●"/>
            </a:pPr>
            <a:r>
              <a:rPr lang="pt-BR" sz="1700"/>
              <a:t>Fully operational at the IFUSP 8MV tandem accelerator</a:t>
            </a:r>
            <a:endParaRPr sz="1700"/>
          </a:p>
          <a:p>
            <a:pPr marL="914400" lvl="1" indent="-317500" algn="l" rtl="0">
              <a:spcBef>
                <a:spcPts val="0"/>
              </a:spcBef>
              <a:spcAft>
                <a:spcPts val="0"/>
              </a:spcAft>
              <a:buSzPts val="1400"/>
              <a:buChar char="○"/>
            </a:pPr>
            <a:r>
              <a:rPr lang="pt-BR"/>
              <a:t>Currently used for SEE testing of electronic devices</a:t>
            </a:r>
            <a:endParaRPr/>
          </a:p>
        </p:txBody>
      </p:sp>
      <p:sp>
        <p:nvSpPr>
          <p:cNvPr id="231" name="Google Shape;231;p30"/>
          <p:cNvSpPr txBox="1"/>
          <p:nvPr/>
        </p:nvSpPr>
        <p:spPr>
          <a:xfrm>
            <a:off x="5753476" y="2680653"/>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800"/>
              <a:t>MOSFET transistor (3N163)</a:t>
            </a:r>
            <a:endParaRPr sz="800"/>
          </a:p>
        </p:txBody>
      </p:sp>
      <p:sp>
        <p:nvSpPr>
          <p:cNvPr id="232" name="Google Shape;232;p30"/>
          <p:cNvSpPr txBox="1"/>
          <p:nvPr/>
        </p:nvSpPr>
        <p:spPr>
          <a:xfrm>
            <a:off x="6510400" y="3475150"/>
            <a:ext cx="21684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100"/>
              <a:t>σ</a:t>
            </a:r>
            <a:r>
              <a:rPr lang="pt-BR" sz="1100" baseline="-25000"/>
              <a:t>sat</a:t>
            </a:r>
            <a:r>
              <a:rPr lang="pt-BR" sz="1100"/>
              <a:t> = 294(10)10</a:t>
            </a:r>
            <a:r>
              <a:rPr lang="pt-BR" sz="1100" baseline="30000"/>
              <a:t>-5</a:t>
            </a:r>
            <a:r>
              <a:rPr lang="pt-BR" sz="1100"/>
              <a:t> cm</a:t>
            </a:r>
            <a:r>
              <a:rPr lang="pt-BR" sz="1100" baseline="30000"/>
              <a:t>2</a:t>
            </a:r>
            <a:endParaRPr sz="1100" baseline="30000"/>
          </a:p>
          <a:p>
            <a:pPr marL="0" lvl="0" indent="0" algn="l" rtl="0">
              <a:spcBef>
                <a:spcPts val="0"/>
              </a:spcBef>
              <a:spcAft>
                <a:spcPts val="0"/>
              </a:spcAft>
              <a:buNone/>
            </a:pPr>
            <a:r>
              <a:rPr lang="pt-BR" sz="1100"/>
              <a:t>LET</a:t>
            </a:r>
            <a:r>
              <a:rPr lang="pt-BR" sz="1100" baseline="-25000"/>
              <a:t>th</a:t>
            </a:r>
            <a:r>
              <a:rPr lang="pt-BR" sz="1100"/>
              <a:t> = 2.35(36) MeV/mg/cm</a:t>
            </a:r>
            <a:r>
              <a:rPr lang="pt-BR" sz="1100" baseline="30000"/>
              <a:t>2</a:t>
            </a:r>
            <a:r>
              <a:rPr lang="pt-BR" sz="1100"/>
              <a:t>  </a:t>
            </a:r>
            <a:endParaRPr sz="1100"/>
          </a:p>
          <a:p>
            <a:pPr marL="0" lvl="0" indent="0" algn="l" rtl="0">
              <a:spcBef>
                <a:spcPts val="0"/>
              </a:spcBef>
              <a:spcAft>
                <a:spcPts val="0"/>
              </a:spcAft>
              <a:buNone/>
            </a:pPr>
            <a:r>
              <a:rPr lang="pt-BR" sz="1100"/>
              <a:t>W= 1.06(11) MeV/mg/cm</a:t>
            </a:r>
            <a:r>
              <a:rPr lang="pt-BR" sz="1100" baseline="30000"/>
              <a:t>2</a:t>
            </a:r>
            <a:endParaRPr sz="1100" baseline="30000"/>
          </a:p>
          <a:p>
            <a:pPr marL="0" lvl="0" indent="0" algn="l" rtl="0">
              <a:spcBef>
                <a:spcPts val="0"/>
              </a:spcBef>
              <a:spcAft>
                <a:spcPts val="0"/>
              </a:spcAft>
              <a:buNone/>
            </a:pPr>
            <a:r>
              <a:rPr lang="pt-BR" sz="1100"/>
              <a:t>S = 0.62(10) </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Summary</a:t>
            </a:r>
            <a:endParaRPr/>
          </a:p>
        </p:txBody>
      </p:sp>
      <p:sp>
        <p:nvSpPr>
          <p:cNvPr id="238" name="Google Shape;238;p31"/>
          <p:cNvSpPr txBox="1">
            <a:spLocks noGrp="1"/>
          </p:cNvSpPr>
          <p:nvPr>
            <p:ph type="body" idx="1"/>
          </p:nvPr>
        </p:nvSpPr>
        <p:spPr>
          <a:xfrm>
            <a:off x="311700" y="1076275"/>
            <a:ext cx="8520600" cy="3587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pt-BR"/>
              <a:t>Relevance</a:t>
            </a:r>
            <a:endParaRPr/>
          </a:p>
          <a:p>
            <a:pPr marL="457200" lvl="0" indent="-342900" algn="l" rtl="0">
              <a:spcBef>
                <a:spcPts val="0"/>
              </a:spcBef>
              <a:spcAft>
                <a:spcPts val="0"/>
              </a:spcAft>
              <a:buSzPts val="1800"/>
              <a:buChar char="●"/>
            </a:pPr>
            <a:r>
              <a:rPr lang="pt-BR"/>
              <a:t>Viability</a:t>
            </a:r>
            <a:endParaRPr/>
          </a:p>
          <a:p>
            <a:pPr marL="457200" lvl="0" indent="-342900" algn="l" rtl="0">
              <a:spcBef>
                <a:spcPts val="0"/>
              </a:spcBef>
              <a:spcAft>
                <a:spcPts val="0"/>
              </a:spcAft>
              <a:buClr>
                <a:srgbClr val="FF0000"/>
              </a:buClr>
              <a:buSzPts val="1800"/>
              <a:buChar char="●"/>
            </a:pPr>
            <a:r>
              <a:rPr lang="pt-BR">
                <a:solidFill>
                  <a:srgbClr val="FF0000"/>
                </a:solidFill>
              </a:rPr>
              <a:t>Rationale</a:t>
            </a:r>
            <a:endParaRPr>
              <a:solidFill>
                <a:srgbClr val="FF0000"/>
              </a:solidFill>
            </a:endParaRPr>
          </a:p>
          <a:p>
            <a:pPr marL="457200" lvl="0" indent="-342900" algn="l" rtl="0">
              <a:spcBef>
                <a:spcPts val="0"/>
              </a:spcBef>
              <a:spcAft>
                <a:spcPts val="0"/>
              </a:spcAft>
              <a:buSzPts val="1800"/>
              <a:buChar char="●"/>
            </a:pPr>
            <a:r>
              <a:rPr lang="pt-BR"/>
              <a:t>Human resources</a:t>
            </a:r>
            <a:endParaRPr/>
          </a:p>
        </p:txBody>
      </p:sp>
      <p:sp>
        <p:nvSpPr>
          <p:cNvPr id="239" name="Google Shape;239;p3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Summary</a:t>
            </a:r>
            <a:endParaRPr/>
          </a:p>
        </p:txBody>
      </p:sp>
      <p:sp>
        <p:nvSpPr>
          <p:cNvPr id="62" name="Google Shape;62;p14"/>
          <p:cNvSpPr txBox="1">
            <a:spLocks noGrp="1"/>
          </p:cNvSpPr>
          <p:nvPr>
            <p:ph type="body" idx="1"/>
          </p:nvPr>
        </p:nvSpPr>
        <p:spPr>
          <a:xfrm>
            <a:off x="311700" y="1076275"/>
            <a:ext cx="8520600" cy="3587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FF0000"/>
              </a:buClr>
              <a:buSzPts val="1800"/>
              <a:buChar char="●"/>
            </a:pPr>
            <a:r>
              <a:rPr lang="pt-BR">
                <a:solidFill>
                  <a:srgbClr val="FF0000"/>
                </a:solidFill>
              </a:rPr>
              <a:t>Relevance</a:t>
            </a:r>
            <a:endParaRPr>
              <a:solidFill>
                <a:srgbClr val="FF0000"/>
              </a:solidFill>
            </a:endParaRPr>
          </a:p>
          <a:p>
            <a:pPr marL="457200" lvl="0" indent="-342900" algn="l" rtl="0">
              <a:spcBef>
                <a:spcPts val="0"/>
              </a:spcBef>
              <a:spcAft>
                <a:spcPts val="0"/>
              </a:spcAft>
              <a:buSzPts val="1800"/>
              <a:buChar char="●"/>
            </a:pPr>
            <a:r>
              <a:rPr lang="pt-BR"/>
              <a:t>Viability</a:t>
            </a:r>
            <a:endParaRPr/>
          </a:p>
          <a:p>
            <a:pPr marL="457200" lvl="0" indent="-342900" algn="l" rtl="0">
              <a:spcBef>
                <a:spcPts val="0"/>
              </a:spcBef>
              <a:spcAft>
                <a:spcPts val="0"/>
              </a:spcAft>
              <a:buSzPts val="1800"/>
              <a:buChar char="●"/>
            </a:pPr>
            <a:r>
              <a:rPr lang="pt-BR"/>
              <a:t>Rationale</a:t>
            </a:r>
            <a:endParaRPr/>
          </a:p>
          <a:p>
            <a:pPr marL="457200" lvl="0" indent="-342900" algn="l" rtl="0">
              <a:spcBef>
                <a:spcPts val="0"/>
              </a:spcBef>
              <a:spcAft>
                <a:spcPts val="0"/>
              </a:spcAft>
              <a:buSzPts val="1800"/>
              <a:buChar char="●"/>
            </a:pPr>
            <a:r>
              <a:rPr lang="pt-BR"/>
              <a:t>Human resources</a:t>
            </a:r>
            <a:endParaRPr/>
          </a:p>
        </p:txBody>
      </p:sp>
      <p:sp>
        <p:nvSpPr>
          <p:cNvPr id="63" name="Google Shape;63;p1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2"/>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Rationale</a:t>
            </a:r>
            <a:endParaRPr/>
          </a:p>
        </p:txBody>
      </p:sp>
      <p:sp>
        <p:nvSpPr>
          <p:cNvPr id="245" name="Google Shape;245;p32"/>
          <p:cNvSpPr txBox="1">
            <a:spLocks noGrp="1"/>
          </p:cNvSpPr>
          <p:nvPr>
            <p:ph type="body" idx="1"/>
          </p:nvPr>
        </p:nvSpPr>
        <p:spPr>
          <a:xfrm>
            <a:off x="311700" y="826000"/>
            <a:ext cx="8520600" cy="3587100"/>
          </a:xfrm>
          <a:prstGeom prst="rect">
            <a:avLst/>
          </a:prstGeom>
        </p:spPr>
        <p:txBody>
          <a:bodyPr spcFirstLastPara="1" wrap="square" lIns="91425" tIns="91425" rIns="91425" bIns="91425" anchor="t" anchorCtr="0">
            <a:normAutofit fontScale="70000" lnSpcReduction="20000"/>
          </a:bodyPr>
          <a:lstStyle/>
          <a:p>
            <a:pPr marL="0" lvl="0" indent="0" algn="l" rtl="0">
              <a:spcBef>
                <a:spcPts val="1200"/>
              </a:spcBef>
              <a:spcAft>
                <a:spcPts val="0"/>
              </a:spcAft>
              <a:buNone/>
            </a:pPr>
            <a:r>
              <a:rPr lang="pt-BR"/>
              <a:t>O IFUSP, através do Laboratório de Análises de Materiais com Feixes Iônicos (LAMFI), vem mantendo posição de liderança mundial na área de Análise de Materiais com Feixes Iônicos. Todavia, para inovar na fronteira do conhecimento em aplicações emergentes usando feixes iônicos, um novo pesquisador é necessário. </a:t>
            </a:r>
            <a:endParaRPr/>
          </a:p>
          <a:p>
            <a:pPr marL="0" lvl="0" indent="0" algn="l" rtl="0">
              <a:spcBef>
                <a:spcPts val="1200"/>
              </a:spcBef>
              <a:spcAft>
                <a:spcPts val="0"/>
              </a:spcAft>
              <a:buClr>
                <a:schemeClr val="dk1"/>
              </a:buClr>
              <a:buSzPct val="61111"/>
              <a:buFont typeface="Arial"/>
              <a:buNone/>
            </a:pPr>
            <a:r>
              <a:rPr lang="pt-BR"/>
              <a:t>A busca por palavras chave na literatura internacional (Scopus) mostrou que tópicos como “RBS” ou “PIXE”, os métodos analíticos tradicionais, apresentam uma tendência relativamente estável, com “RBS” comparecendo em 1000 a 2000 publicações por ano. A mesma busca, quando cruzada com palavras chave “quantum computing”, “nanomaterial” ou “Neural Network” produz muito menos referências, entre 10 a 70 por ano, todavia com crescimento exponencial. Essa é a área de pesquisas que desejamos atacar.</a:t>
            </a:r>
            <a:endParaRPr/>
          </a:p>
          <a:p>
            <a:pPr marL="0" lvl="0" indent="0" algn="l" rtl="0">
              <a:spcBef>
                <a:spcPts val="1200"/>
              </a:spcBef>
              <a:spcAft>
                <a:spcPts val="0"/>
              </a:spcAft>
              <a:buNone/>
            </a:pPr>
            <a:r>
              <a:rPr lang="pt-BR" b="1"/>
              <a:t>O novo pesquisador, deverá desenvolver o uso de feixes iônicos em Nanotecnologia, Inteligência Artificial, Computação Quântica e colaborar com o desenvolvimento de instrumentação ou materiais conformes. Várias abordagens experimentais existem ou são potencialmente promissoras: tais como micro feixes, MEV-SIMS, Maldi, Luminescência induzida com feixes iônicos e outros. </a:t>
            </a:r>
            <a:endParaRPr b="1"/>
          </a:p>
          <a:p>
            <a:pPr marL="0" lvl="0" indent="0" algn="l" rtl="0">
              <a:spcBef>
                <a:spcPts val="1200"/>
              </a:spcBef>
              <a:spcAft>
                <a:spcPts val="1200"/>
              </a:spcAft>
              <a:buNone/>
            </a:pPr>
            <a:r>
              <a:rPr lang="pt-BR" b="1"/>
              <a:t>O candidato deverá propor a extensão e desenvolvimento do arranjo experimental atual, explorando novas fronteiras e aplicações de feixes iônicos, assim como potenciais aplicações.</a:t>
            </a:r>
            <a:endParaRPr b="1"/>
          </a:p>
        </p:txBody>
      </p:sp>
      <p:sp>
        <p:nvSpPr>
          <p:cNvPr id="246" name="Google Shape;246;p3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Scientific team</a:t>
            </a:r>
            <a:endParaRPr/>
          </a:p>
        </p:txBody>
      </p:sp>
      <p:sp>
        <p:nvSpPr>
          <p:cNvPr id="252" name="Google Shape;252;p33"/>
          <p:cNvSpPr txBox="1">
            <a:spLocks noGrp="1"/>
          </p:cNvSpPr>
          <p:nvPr>
            <p:ph type="body" idx="1"/>
          </p:nvPr>
        </p:nvSpPr>
        <p:spPr>
          <a:xfrm>
            <a:off x="311700" y="1076275"/>
            <a:ext cx="8520600" cy="3587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pt-BR"/>
              <a:t>Prof. Dr. Manfredo Harri Tabacniks</a:t>
            </a:r>
            <a:endParaRPr/>
          </a:p>
          <a:p>
            <a:pPr marL="914400" lvl="1" indent="-317500" algn="l" rtl="0">
              <a:spcBef>
                <a:spcPts val="0"/>
              </a:spcBef>
              <a:spcAft>
                <a:spcPts val="0"/>
              </a:spcAft>
              <a:buSzPts val="1400"/>
              <a:buChar char="○"/>
            </a:pPr>
            <a:r>
              <a:rPr lang="pt-BR"/>
              <a:t>Ion beam analysis, </a:t>
            </a:r>
            <a:endParaRPr/>
          </a:p>
          <a:p>
            <a:pPr marL="457200" lvl="0" indent="-342900" algn="l" rtl="0">
              <a:spcBef>
                <a:spcPts val="1000"/>
              </a:spcBef>
              <a:spcAft>
                <a:spcPts val="0"/>
              </a:spcAft>
              <a:buSzPts val="1800"/>
              <a:buChar char="●"/>
            </a:pPr>
            <a:r>
              <a:rPr lang="pt-BR"/>
              <a:t>Prof. Dr. Nemitala Added</a:t>
            </a:r>
            <a:endParaRPr/>
          </a:p>
          <a:p>
            <a:pPr marL="914400" lvl="1" indent="-317500" algn="l" rtl="0">
              <a:spcBef>
                <a:spcPts val="0"/>
              </a:spcBef>
              <a:spcAft>
                <a:spcPts val="0"/>
              </a:spcAft>
              <a:buSzPts val="1400"/>
              <a:buChar char="○"/>
            </a:pPr>
            <a:r>
              <a:rPr lang="pt-BR"/>
              <a:t>Ion beam analysis, </a:t>
            </a:r>
            <a:endParaRPr/>
          </a:p>
          <a:p>
            <a:pPr marL="457200" lvl="0" indent="-342900" algn="l" rtl="0">
              <a:spcBef>
                <a:spcPts val="1000"/>
              </a:spcBef>
              <a:spcAft>
                <a:spcPts val="0"/>
              </a:spcAft>
              <a:buSzPts val="1800"/>
              <a:buChar char="●"/>
            </a:pPr>
            <a:r>
              <a:rPr lang="pt-BR"/>
              <a:t>Prof. Dr. Márcia Almeida Rizzutto</a:t>
            </a:r>
            <a:endParaRPr/>
          </a:p>
          <a:p>
            <a:pPr marL="914400" lvl="1" indent="-317500" algn="l" rtl="0">
              <a:spcBef>
                <a:spcPts val="0"/>
              </a:spcBef>
              <a:spcAft>
                <a:spcPts val="0"/>
              </a:spcAft>
              <a:buSzPts val="1400"/>
              <a:buChar char="○"/>
            </a:pPr>
            <a:r>
              <a:rPr lang="pt-BR"/>
              <a:t>Cultural heritage</a:t>
            </a:r>
            <a:endParaRPr/>
          </a:p>
          <a:p>
            <a:pPr marL="457200" lvl="0" indent="-342900" algn="l" rtl="0">
              <a:spcBef>
                <a:spcPts val="1000"/>
              </a:spcBef>
              <a:spcAft>
                <a:spcPts val="0"/>
              </a:spcAft>
              <a:buSzPts val="1800"/>
              <a:buChar char="●"/>
            </a:pPr>
            <a:r>
              <a:rPr lang="pt-BR"/>
              <a:t>Prof. Dr. Tiago Fiorini da Silva</a:t>
            </a:r>
            <a:endParaRPr/>
          </a:p>
          <a:p>
            <a:pPr marL="914400" lvl="1" indent="-317500" algn="l" rtl="0">
              <a:spcBef>
                <a:spcPts val="0"/>
              </a:spcBef>
              <a:spcAft>
                <a:spcPts val="0"/>
              </a:spcAft>
              <a:buSzPts val="1400"/>
              <a:buChar char="○"/>
            </a:pPr>
            <a:r>
              <a:rPr lang="pt-BR"/>
              <a:t>Nuclear instrumentation, radiation detectors, data analysis, computational modeling.</a:t>
            </a:r>
            <a:endParaRPr/>
          </a:p>
          <a:p>
            <a:pPr marL="457200" lvl="0" indent="-342900" algn="l" rtl="0">
              <a:spcBef>
                <a:spcPts val="1000"/>
              </a:spcBef>
              <a:spcAft>
                <a:spcPts val="0"/>
              </a:spcAft>
              <a:buSzPts val="1800"/>
              <a:buChar char="●"/>
            </a:pPr>
            <a:r>
              <a:rPr lang="pt-BR"/>
              <a:t>Prof. Dr. Nilberto Medina</a:t>
            </a:r>
            <a:endParaRPr/>
          </a:p>
          <a:p>
            <a:pPr marL="914400" lvl="1" indent="-317500" algn="l" rtl="0">
              <a:spcBef>
                <a:spcPts val="0"/>
              </a:spcBef>
              <a:spcAft>
                <a:spcPts val="0"/>
              </a:spcAft>
              <a:buSzPts val="1400"/>
              <a:buChar char="○"/>
            </a:pPr>
            <a:r>
              <a:rPr lang="pt-BR"/>
              <a:t>Radiation hardness of electronic devices</a:t>
            </a:r>
            <a:endParaRPr/>
          </a:p>
        </p:txBody>
      </p:sp>
      <p:sp>
        <p:nvSpPr>
          <p:cNvPr id="253" name="Google Shape;253;p3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Summary</a:t>
            </a:r>
            <a:endParaRPr/>
          </a:p>
        </p:txBody>
      </p:sp>
      <p:sp>
        <p:nvSpPr>
          <p:cNvPr id="259" name="Google Shape;259;p34"/>
          <p:cNvSpPr txBox="1">
            <a:spLocks noGrp="1"/>
          </p:cNvSpPr>
          <p:nvPr>
            <p:ph type="body" idx="1"/>
          </p:nvPr>
        </p:nvSpPr>
        <p:spPr>
          <a:xfrm>
            <a:off x="311700" y="1076275"/>
            <a:ext cx="8520600" cy="3587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pt-BR"/>
              <a:t>Relevance</a:t>
            </a:r>
            <a:endParaRPr/>
          </a:p>
          <a:p>
            <a:pPr marL="457200" lvl="0" indent="-342900" algn="l" rtl="0">
              <a:spcBef>
                <a:spcPts val="0"/>
              </a:spcBef>
              <a:spcAft>
                <a:spcPts val="0"/>
              </a:spcAft>
              <a:buSzPts val="1800"/>
              <a:buChar char="●"/>
            </a:pPr>
            <a:r>
              <a:rPr lang="pt-BR"/>
              <a:t>Viability</a:t>
            </a:r>
            <a:endParaRPr/>
          </a:p>
          <a:p>
            <a:pPr marL="457200" lvl="0" indent="-342900" algn="l" rtl="0">
              <a:spcBef>
                <a:spcPts val="0"/>
              </a:spcBef>
              <a:spcAft>
                <a:spcPts val="0"/>
              </a:spcAft>
              <a:buSzPts val="1800"/>
              <a:buChar char="●"/>
            </a:pPr>
            <a:r>
              <a:rPr lang="pt-BR"/>
              <a:t>Rationale</a:t>
            </a:r>
            <a:endParaRPr/>
          </a:p>
          <a:p>
            <a:pPr marL="457200" lvl="0" indent="-342900" algn="l" rtl="0">
              <a:spcBef>
                <a:spcPts val="0"/>
              </a:spcBef>
              <a:spcAft>
                <a:spcPts val="0"/>
              </a:spcAft>
              <a:buClr>
                <a:srgbClr val="FF0000"/>
              </a:buClr>
              <a:buSzPts val="1800"/>
              <a:buChar char="●"/>
            </a:pPr>
            <a:r>
              <a:rPr lang="pt-BR">
                <a:solidFill>
                  <a:srgbClr val="FF0000"/>
                </a:solidFill>
              </a:rPr>
              <a:t>Human resources</a:t>
            </a:r>
            <a:endParaRPr>
              <a:solidFill>
                <a:srgbClr val="FF0000"/>
              </a:solidFill>
            </a:endParaRPr>
          </a:p>
        </p:txBody>
      </p:sp>
      <p:sp>
        <p:nvSpPr>
          <p:cNvPr id="260" name="Google Shape;260;p3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Human resources</a:t>
            </a:r>
            <a:endParaRPr/>
          </a:p>
        </p:txBody>
      </p:sp>
      <p:sp>
        <p:nvSpPr>
          <p:cNvPr id="266" name="Google Shape;266;p35"/>
          <p:cNvSpPr txBox="1">
            <a:spLocks noGrp="1"/>
          </p:cNvSpPr>
          <p:nvPr>
            <p:ph type="body" idx="1"/>
          </p:nvPr>
        </p:nvSpPr>
        <p:spPr>
          <a:xfrm>
            <a:off x="424275" y="778200"/>
            <a:ext cx="7949700" cy="3587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pt-BR"/>
              <a:t>Centers for ion beam technologies with research programs in material sciences:</a:t>
            </a:r>
            <a:endParaRPr/>
          </a:p>
          <a:p>
            <a:pPr marL="914400" lvl="1" indent="-317500" algn="l" rtl="0">
              <a:spcBef>
                <a:spcPts val="1000"/>
              </a:spcBef>
              <a:spcAft>
                <a:spcPts val="0"/>
              </a:spcAft>
              <a:buSzPts val="1400"/>
              <a:buChar char="○"/>
            </a:pPr>
            <a:r>
              <a:rPr lang="pt-BR" b="1"/>
              <a:t>In Brazil:</a:t>
            </a:r>
            <a:r>
              <a:rPr lang="pt-BR"/>
              <a:t> </a:t>
            </a:r>
            <a:endParaRPr/>
          </a:p>
          <a:p>
            <a:pPr marL="1371600" lvl="2" indent="-311150" algn="l" rtl="0">
              <a:spcBef>
                <a:spcPts val="0"/>
              </a:spcBef>
              <a:spcAft>
                <a:spcPts val="0"/>
              </a:spcAft>
              <a:buSzPts val="1300"/>
              <a:buChar char="■"/>
            </a:pPr>
            <a:r>
              <a:rPr lang="pt-BR" sz="1300"/>
              <a:t>IFUSP, UFRGS, UFRJ, UFF, PUC-RJ (at least 9 postdocs with potential interest)</a:t>
            </a:r>
            <a:endParaRPr sz="1300"/>
          </a:p>
          <a:p>
            <a:pPr marL="914400" lvl="1" indent="-317500" algn="l" rtl="0">
              <a:spcBef>
                <a:spcPts val="1000"/>
              </a:spcBef>
              <a:spcAft>
                <a:spcPts val="0"/>
              </a:spcAft>
              <a:buSzPts val="1400"/>
              <a:buChar char="○"/>
            </a:pPr>
            <a:r>
              <a:rPr lang="pt-BR" b="1"/>
              <a:t>In the world:</a:t>
            </a:r>
            <a:r>
              <a:rPr lang="pt-BR"/>
              <a:t> </a:t>
            </a:r>
            <a:endParaRPr/>
          </a:p>
          <a:p>
            <a:pPr marL="1371600" lvl="2" indent="-311150" algn="l" rtl="0">
              <a:spcBef>
                <a:spcPts val="0"/>
              </a:spcBef>
              <a:spcAft>
                <a:spcPts val="0"/>
              </a:spcAft>
              <a:buSzPts val="1300"/>
              <a:buChar char="■"/>
            </a:pPr>
            <a:r>
              <a:rPr lang="pt-BR" sz="1300"/>
              <a:t>Université de Saclay, Jülich Forschungszentrum, Max-Planck Institut, Université de Namur, NPL</a:t>
            </a:r>
            <a:endParaRPr sz="1300"/>
          </a:p>
          <a:p>
            <a:pPr marL="914400" lvl="1" indent="-317500" algn="l" rtl="0">
              <a:spcBef>
                <a:spcPts val="1000"/>
              </a:spcBef>
              <a:spcAft>
                <a:spcPts val="0"/>
              </a:spcAft>
              <a:buSzPts val="1400"/>
              <a:buChar char="○"/>
            </a:pPr>
            <a:r>
              <a:rPr lang="pt-BR" b="1"/>
              <a:t>Pioneers in ion beam technologies for quantum materials:</a:t>
            </a:r>
            <a:r>
              <a:rPr lang="pt-BR"/>
              <a:t> </a:t>
            </a:r>
            <a:endParaRPr/>
          </a:p>
          <a:p>
            <a:pPr marL="1371600" lvl="2" indent="-311150" algn="l" rtl="0">
              <a:spcBef>
                <a:spcPts val="0"/>
              </a:spcBef>
              <a:spcAft>
                <a:spcPts val="0"/>
              </a:spcAft>
              <a:buSzPts val="1300"/>
              <a:buChar char="■"/>
            </a:pPr>
            <a:r>
              <a:rPr lang="pt-BR" sz="1300"/>
              <a:t>California Berkeley University, University of Surrey, INFN, University of Melbourne</a:t>
            </a:r>
            <a:endParaRPr sz="1300"/>
          </a:p>
        </p:txBody>
      </p:sp>
      <p:sp>
        <p:nvSpPr>
          <p:cNvPr id="267" name="Google Shape;267;p3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Quantum technologies and radiation physics</a:t>
            </a:r>
            <a:endParaRPr/>
          </a:p>
        </p:txBody>
      </p:sp>
      <p:sp>
        <p:nvSpPr>
          <p:cNvPr id="69" name="Google Shape;69;p15"/>
          <p:cNvSpPr txBox="1">
            <a:spLocks noGrp="1"/>
          </p:cNvSpPr>
          <p:nvPr>
            <p:ph type="body" idx="1"/>
          </p:nvPr>
        </p:nvSpPr>
        <p:spPr>
          <a:xfrm>
            <a:off x="182250" y="676350"/>
            <a:ext cx="4193700" cy="3587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pt-BR"/>
              <a:t>Quantum technologies, including quantum computing, have an intimate relationship with ion beam technology and radiation physics</a:t>
            </a:r>
            <a:endParaRPr/>
          </a:p>
          <a:p>
            <a:pPr marL="457200" lvl="0" indent="-342900" algn="l" rtl="0">
              <a:spcBef>
                <a:spcPts val="1000"/>
              </a:spcBef>
              <a:spcAft>
                <a:spcPts val="0"/>
              </a:spcAft>
              <a:buSzPts val="1800"/>
              <a:buChar char="●"/>
            </a:pPr>
            <a:r>
              <a:rPr lang="pt-BR"/>
              <a:t>Studies reveal that quantum computer errors can be correlated with cosmic rays</a:t>
            </a:r>
            <a:endParaRPr/>
          </a:p>
          <a:p>
            <a:pPr marL="914400" lvl="1" indent="-317500" algn="l" rtl="0">
              <a:spcBef>
                <a:spcPts val="1000"/>
              </a:spcBef>
              <a:spcAft>
                <a:spcPts val="1200"/>
              </a:spcAft>
              <a:buSzPts val="1400"/>
              <a:buChar char="○"/>
            </a:pPr>
            <a:r>
              <a:rPr lang="pt-BR"/>
              <a:t>It is important to understand how the errors occurs and finding ways to mitigate them</a:t>
            </a:r>
            <a:endParaRPr/>
          </a:p>
        </p:txBody>
      </p:sp>
      <p:sp>
        <p:nvSpPr>
          <p:cNvPr id="70" name="Google Shape;70;p1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3</a:t>
            </a:fld>
            <a:endParaRPr/>
          </a:p>
        </p:txBody>
      </p:sp>
      <p:pic>
        <p:nvPicPr>
          <p:cNvPr id="71" name="Google Shape;71;p15"/>
          <p:cNvPicPr preferRelativeResize="0"/>
          <p:nvPr/>
        </p:nvPicPr>
        <p:blipFill>
          <a:blip r:embed="rId3">
            <a:alphaModFix/>
            <a:extLst>
              <a:ext uri="{BEBA8EAE-BF5A-486C-A8C5-ECC9F3942E4B}">
                <a14:imgProps xmlns:a14="http://schemas.microsoft.com/office/drawing/2010/main">
                  <a14:imgLayer r:embed="rId4">
                    <a14:imgEffect>
                      <a14:sharpenSoften amount="42000"/>
                    </a14:imgEffect>
                    <a14:imgEffect>
                      <a14:brightnessContrast bright="14000" contrast="60000"/>
                    </a14:imgEffect>
                  </a14:imgLayer>
                </a14:imgProps>
              </a:ext>
            </a:extLst>
          </a:blip>
          <a:stretch>
            <a:fillRect/>
          </a:stretch>
        </p:blipFill>
        <p:spPr>
          <a:xfrm>
            <a:off x="5040000" y="1944000"/>
            <a:ext cx="3729499" cy="1888550"/>
          </a:xfrm>
          <a:prstGeom prst="rect">
            <a:avLst/>
          </a:prstGeom>
          <a:noFill/>
          <a:ln w="9525" cap="flat" cmpd="sng">
            <a:solidFill>
              <a:schemeClr val="dk2"/>
            </a:solidFill>
            <a:prstDash val="solid"/>
            <a:round/>
            <a:headEnd type="none" w="sm" len="sm"/>
            <a:tailEnd type="none" w="sm" len="sm"/>
          </a:ln>
          <a:effectLst>
            <a:outerShdw blurRad="171450" dist="76200" dir="2040000" algn="bl"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Solid state quantum computers: </a:t>
            </a:r>
            <a:br>
              <a:rPr lang="pt-BR"/>
            </a:br>
            <a:r>
              <a:rPr lang="pt-BR"/>
              <a:t>a challenge for ion beam technologies</a:t>
            </a:r>
            <a:endParaRPr/>
          </a:p>
        </p:txBody>
      </p:sp>
      <p:sp>
        <p:nvSpPr>
          <p:cNvPr id="77" name="Google Shape;77;p16"/>
          <p:cNvSpPr txBox="1">
            <a:spLocks noGrp="1"/>
          </p:cNvSpPr>
          <p:nvPr>
            <p:ph type="body" idx="1"/>
          </p:nvPr>
        </p:nvSpPr>
        <p:spPr>
          <a:xfrm>
            <a:off x="198575" y="1381075"/>
            <a:ext cx="5281500" cy="3587100"/>
          </a:xfrm>
          <a:prstGeom prst="rect">
            <a:avLst/>
          </a:prstGeom>
        </p:spPr>
        <p:txBody>
          <a:bodyPr spcFirstLastPara="1" wrap="square" lIns="91425" tIns="91425" rIns="91425" bIns="91425" anchor="t" anchorCtr="0">
            <a:normAutofit/>
          </a:bodyPr>
          <a:lstStyle/>
          <a:p>
            <a:pPr marL="179999" lvl="0" indent="-204299" algn="l" rtl="0">
              <a:spcBef>
                <a:spcPts val="0"/>
              </a:spcBef>
              <a:spcAft>
                <a:spcPts val="0"/>
              </a:spcAft>
              <a:buSzPts val="1800"/>
              <a:buChar char="●"/>
            </a:pPr>
            <a:r>
              <a:rPr lang="pt-BR"/>
              <a:t>A way to produce q-bits by single ion implantation (or deterministic implantation)</a:t>
            </a:r>
            <a:endParaRPr/>
          </a:p>
          <a:p>
            <a:pPr marL="179999" lvl="1" indent="-178899" algn="l" rtl="0">
              <a:spcBef>
                <a:spcPts val="0"/>
              </a:spcBef>
              <a:spcAft>
                <a:spcPts val="0"/>
              </a:spcAft>
              <a:buSzPts val="1400"/>
              <a:buChar char="○"/>
            </a:pPr>
            <a:r>
              <a:rPr lang="pt-BR" baseline="30000"/>
              <a:t>31</a:t>
            </a:r>
            <a:r>
              <a:rPr lang="pt-BR"/>
              <a:t>P implanted into c-</a:t>
            </a:r>
            <a:r>
              <a:rPr lang="pt-BR" baseline="30000"/>
              <a:t>28</a:t>
            </a:r>
            <a:r>
              <a:rPr lang="pt-BR"/>
              <a:t>Si</a:t>
            </a:r>
            <a:endParaRPr/>
          </a:p>
          <a:p>
            <a:pPr marL="179999" lvl="1" indent="-178899" algn="l" rtl="0">
              <a:spcBef>
                <a:spcPts val="0"/>
              </a:spcBef>
              <a:spcAft>
                <a:spcPts val="0"/>
              </a:spcAft>
              <a:buSzPts val="1400"/>
              <a:buChar char="○"/>
            </a:pPr>
            <a:r>
              <a:rPr lang="pt-BR"/>
              <a:t>Production of pure c-</a:t>
            </a:r>
            <a:r>
              <a:rPr lang="pt-BR" baseline="30000"/>
              <a:t>28</a:t>
            </a:r>
            <a:r>
              <a:rPr lang="pt-BR"/>
              <a:t>Si is a challenge</a:t>
            </a:r>
            <a:endParaRPr/>
          </a:p>
          <a:p>
            <a:pPr marL="179999" lvl="1" indent="-178899" algn="l" rtl="0">
              <a:spcBef>
                <a:spcPts val="0"/>
              </a:spcBef>
              <a:spcAft>
                <a:spcPts val="0"/>
              </a:spcAft>
              <a:buSzPts val="1400"/>
              <a:buChar char="○"/>
            </a:pPr>
            <a:r>
              <a:rPr lang="pt-BR"/>
              <a:t>Deterministic implantation.</a:t>
            </a:r>
            <a:endParaRPr/>
          </a:p>
          <a:p>
            <a:pPr marL="179999" lvl="2" indent="-159849" algn="l" rtl="0">
              <a:spcBef>
                <a:spcPts val="0"/>
              </a:spcBef>
              <a:spcAft>
                <a:spcPts val="0"/>
              </a:spcAft>
              <a:buSzPts val="1100"/>
              <a:buChar char="■"/>
            </a:pPr>
            <a:r>
              <a:rPr lang="pt-BR" sz="1100" i="1" u="sng"/>
              <a:t>Spatial control</a:t>
            </a:r>
            <a:r>
              <a:rPr lang="pt-BR" sz="1100" i="1"/>
              <a:t> (Berkeley) → Nano-aperture for final ion direction (via AFM)</a:t>
            </a:r>
            <a:endParaRPr sz="1100" i="1"/>
          </a:p>
          <a:p>
            <a:pPr marL="179999" lvl="2" indent="-159849" algn="l" rtl="0">
              <a:spcBef>
                <a:spcPts val="0"/>
              </a:spcBef>
              <a:spcAft>
                <a:spcPts val="0"/>
              </a:spcAft>
              <a:buSzPts val="1100"/>
              <a:buChar char="■"/>
            </a:pPr>
            <a:r>
              <a:rPr lang="pt-BR" sz="1100" i="1" u="sng"/>
              <a:t>Single ion control</a:t>
            </a:r>
            <a:r>
              <a:rPr lang="pt-BR" sz="1100" i="1"/>
              <a:t> (Surrey)→ Optimized ion implanter and single ion detection</a:t>
            </a:r>
            <a:endParaRPr sz="1100" i="1"/>
          </a:p>
          <a:p>
            <a:pPr marL="914400" lvl="0" indent="0" algn="l" rtl="0">
              <a:spcBef>
                <a:spcPts val="1200"/>
              </a:spcBef>
              <a:spcAft>
                <a:spcPts val="0"/>
              </a:spcAft>
              <a:buNone/>
            </a:pPr>
            <a:endParaRPr sz="1100" i="1"/>
          </a:p>
          <a:p>
            <a:pPr marL="179999" lvl="0" indent="-204299" algn="l" rtl="0">
              <a:spcBef>
                <a:spcPts val="1200"/>
              </a:spcBef>
              <a:spcAft>
                <a:spcPts val="0"/>
              </a:spcAft>
              <a:buSzPts val="1800"/>
              <a:buChar char="●"/>
            </a:pPr>
            <a:r>
              <a:rPr lang="pt-BR"/>
              <a:t>Resolution limited by angular straggling</a:t>
            </a:r>
            <a:endParaRPr/>
          </a:p>
          <a:p>
            <a:pPr marL="179999" lvl="0" indent="-204299" algn="l" rtl="0">
              <a:spcBef>
                <a:spcPts val="0"/>
              </a:spcBef>
              <a:spcAft>
                <a:spcPts val="0"/>
              </a:spcAft>
              <a:buSzPts val="1800"/>
              <a:buChar char="●"/>
            </a:pPr>
            <a:r>
              <a:rPr lang="pt-BR" b="1"/>
              <a:t>Instrumental and theoretical research opportunities</a:t>
            </a:r>
            <a:endParaRPr b="1"/>
          </a:p>
        </p:txBody>
      </p:sp>
      <p:sp>
        <p:nvSpPr>
          <p:cNvPr id="78" name="Google Shape;78;p1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4</a:t>
            </a:fld>
            <a:endParaRPr/>
          </a:p>
        </p:txBody>
      </p:sp>
      <p:pic>
        <p:nvPicPr>
          <p:cNvPr id="79" name="Google Shape;79;p16"/>
          <p:cNvPicPr preferRelativeResize="0"/>
          <p:nvPr/>
        </p:nvPicPr>
        <p:blipFill>
          <a:blip r:embed="rId3">
            <a:alphaModFix/>
          </a:blip>
          <a:stretch>
            <a:fillRect/>
          </a:stretch>
        </p:blipFill>
        <p:spPr>
          <a:xfrm>
            <a:off x="5398050" y="1866325"/>
            <a:ext cx="3630000" cy="1848000"/>
          </a:xfrm>
          <a:prstGeom prst="rect">
            <a:avLst/>
          </a:prstGeom>
          <a:noFill/>
          <a:ln w="9525" cap="flat" cmpd="sng">
            <a:solidFill>
              <a:schemeClr val="dk2"/>
            </a:solidFill>
            <a:prstDash val="solid"/>
            <a:round/>
            <a:headEnd type="none" w="sm" len="sm"/>
            <a:tailEnd type="none" w="sm" len="sm"/>
          </a:ln>
          <a:effectLst>
            <a:outerShdw blurRad="142875" dist="66675" dir="288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Quantum sensors and ion implantation</a:t>
            </a:r>
            <a:endParaRPr/>
          </a:p>
        </p:txBody>
      </p:sp>
      <p:sp>
        <p:nvSpPr>
          <p:cNvPr id="85" name="Google Shape;85;p17"/>
          <p:cNvSpPr txBox="1">
            <a:spLocks noGrp="1"/>
          </p:cNvSpPr>
          <p:nvPr>
            <p:ph type="body" idx="1"/>
          </p:nvPr>
        </p:nvSpPr>
        <p:spPr>
          <a:xfrm>
            <a:off x="156350" y="528550"/>
            <a:ext cx="5798400" cy="3587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pt-BR"/>
              <a:t>Nitrogen vacancy (NV) color centers in diamonds</a:t>
            </a:r>
            <a:endParaRPr/>
          </a:p>
          <a:p>
            <a:pPr marL="914400" lvl="1" indent="-317500" algn="l" rtl="0">
              <a:spcBef>
                <a:spcPts val="0"/>
              </a:spcBef>
              <a:spcAft>
                <a:spcPts val="0"/>
              </a:spcAft>
              <a:buSzPts val="1400"/>
              <a:buChar char="○"/>
            </a:pPr>
            <a:r>
              <a:rPr lang="pt-BR"/>
              <a:t>NV centers emit bright red light (</a:t>
            </a:r>
            <a:r>
              <a:rPr lang="pt-BR" baseline="30000"/>
              <a:t>3</a:t>
            </a:r>
            <a:r>
              <a:rPr lang="pt-BR"/>
              <a:t>E→</a:t>
            </a:r>
            <a:r>
              <a:rPr lang="pt-BR" baseline="30000"/>
              <a:t>3</a:t>
            </a:r>
            <a:r>
              <a:rPr lang="pt-BR"/>
              <a:t>A transitions), if excited off-resonance by visible green light (</a:t>
            </a:r>
            <a:r>
              <a:rPr lang="pt-BR" baseline="30000"/>
              <a:t>3</a:t>
            </a:r>
            <a:r>
              <a:rPr lang="pt-BR"/>
              <a:t>A →</a:t>
            </a:r>
            <a:r>
              <a:rPr lang="pt-BR" baseline="30000"/>
              <a:t>3</a:t>
            </a:r>
            <a:r>
              <a:rPr lang="pt-BR"/>
              <a:t>E transitions)</a:t>
            </a:r>
            <a:endParaRPr/>
          </a:p>
          <a:p>
            <a:pPr marL="457200" lvl="0" indent="-342900" algn="l" rtl="0">
              <a:spcBef>
                <a:spcPts val="0"/>
              </a:spcBef>
              <a:spcAft>
                <a:spcPts val="0"/>
              </a:spcAft>
              <a:buSzPts val="1800"/>
              <a:buChar char="●"/>
            </a:pPr>
            <a:r>
              <a:rPr lang="pt-BR"/>
              <a:t>Applications:</a:t>
            </a:r>
            <a:endParaRPr/>
          </a:p>
          <a:p>
            <a:pPr marL="914400" lvl="1" indent="-317500" algn="l" rtl="0">
              <a:spcBef>
                <a:spcPts val="0"/>
              </a:spcBef>
              <a:spcAft>
                <a:spcPts val="0"/>
              </a:spcAft>
              <a:buSzPts val="1400"/>
              <a:buChar char="○"/>
            </a:pPr>
            <a:r>
              <a:rPr lang="pt-BR"/>
              <a:t>Quantum sensing: Extremely sensitive magnetic and electric field sensor</a:t>
            </a:r>
            <a:endParaRPr/>
          </a:p>
          <a:p>
            <a:pPr marL="914400" lvl="1" indent="-317500" algn="l" rtl="0">
              <a:spcBef>
                <a:spcPts val="0"/>
              </a:spcBef>
              <a:spcAft>
                <a:spcPts val="0"/>
              </a:spcAft>
              <a:buSzPts val="1400"/>
              <a:buChar char="○"/>
            </a:pPr>
            <a:r>
              <a:rPr lang="pt-BR"/>
              <a:t>Quantum communication: Solid-state single photon emitters</a:t>
            </a:r>
            <a:endParaRPr/>
          </a:p>
        </p:txBody>
      </p:sp>
      <p:sp>
        <p:nvSpPr>
          <p:cNvPr id="86" name="Google Shape;86;p1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5</a:t>
            </a:fld>
            <a:endParaRPr/>
          </a:p>
        </p:txBody>
      </p:sp>
      <p:pic>
        <p:nvPicPr>
          <p:cNvPr id="87" name="Google Shape;87;p17"/>
          <p:cNvPicPr preferRelativeResize="0"/>
          <p:nvPr/>
        </p:nvPicPr>
        <p:blipFill>
          <a:blip r:embed="rId3">
            <a:alphaModFix/>
          </a:blip>
          <a:stretch>
            <a:fillRect/>
          </a:stretch>
        </p:blipFill>
        <p:spPr>
          <a:xfrm>
            <a:off x="5996567" y="1043975"/>
            <a:ext cx="2978034" cy="3346550"/>
          </a:xfrm>
          <a:prstGeom prst="rect">
            <a:avLst/>
          </a:prstGeom>
          <a:noFill/>
          <a:ln>
            <a:noFill/>
          </a:ln>
        </p:spPr>
      </p:pic>
      <p:pic>
        <p:nvPicPr>
          <p:cNvPr id="88" name="Google Shape;88;p17"/>
          <p:cNvPicPr preferRelativeResize="0"/>
          <p:nvPr/>
        </p:nvPicPr>
        <p:blipFill>
          <a:blip r:embed="rId4">
            <a:alphaModFix/>
          </a:blip>
          <a:stretch>
            <a:fillRect/>
          </a:stretch>
        </p:blipFill>
        <p:spPr>
          <a:xfrm>
            <a:off x="4496425" y="3659550"/>
            <a:ext cx="1018175" cy="1079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The IAEA training workshop</a:t>
            </a:r>
            <a:endParaRPr/>
          </a:p>
        </p:txBody>
      </p:sp>
      <p:sp>
        <p:nvSpPr>
          <p:cNvPr id="94" name="Google Shape;94;p18"/>
          <p:cNvSpPr txBox="1">
            <a:spLocks noGrp="1"/>
          </p:cNvSpPr>
          <p:nvPr>
            <p:ph type="body" idx="1"/>
          </p:nvPr>
        </p:nvSpPr>
        <p:spPr>
          <a:xfrm>
            <a:off x="311700" y="923875"/>
            <a:ext cx="3755400" cy="17883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Char char="●"/>
            </a:pPr>
            <a:r>
              <a:rPr lang="pt-BR"/>
              <a:t>Event organized by leading groups and IAEA</a:t>
            </a:r>
            <a:endParaRPr/>
          </a:p>
          <a:p>
            <a:pPr marL="457200" lvl="0" indent="-342900" algn="l" rtl="0">
              <a:spcBef>
                <a:spcPts val="0"/>
              </a:spcBef>
              <a:spcAft>
                <a:spcPts val="0"/>
              </a:spcAft>
              <a:buSzPts val="1800"/>
              <a:buChar char="●"/>
            </a:pPr>
            <a:r>
              <a:rPr lang="pt-BR"/>
              <a:t>Theoretical, experimental and instrumentation overview</a:t>
            </a:r>
            <a:endParaRPr/>
          </a:p>
          <a:p>
            <a:pPr marL="457200" lvl="0" indent="-342900" algn="l" rtl="0">
              <a:spcBef>
                <a:spcPts val="0"/>
              </a:spcBef>
              <a:spcAft>
                <a:spcPts val="0"/>
              </a:spcAft>
              <a:buSzPts val="1800"/>
              <a:buChar char="●"/>
            </a:pPr>
            <a:r>
              <a:rPr lang="pt-BR"/>
              <a:t>Approximately 60 delegates from around the world</a:t>
            </a:r>
            <a:endParaRPr/>
          </a:p>
        </p:txBody>
      </p:sp>
      <p:sp>
        <p:nvSpPr>
          <p:cNvPr id="95" name="Google Shape;95;p1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6</a:t>
            </a:fld>
            <a:endParaRPr/>
          </a:p>
        </p:txBody>
      </p:sp>
      <p:pic>
        <p:nvPicPr>
          <p:cNvPr id="96" name="Google Shape;96;p18"/>
          <p:cNvPicPr preferRelativeResize="0"/>
          <p:nvPr/>
        </p:nvPicPr>
        <p:blipFill>
          <a:blip r:embed="rId3">
            <a:alphaModFix/>
          </a:blip>
          <a:stretch>
            <a:fillRect/>
          </a:stretch>
        </p:blipFill>
        <p:spPr>
          <a:xfrm>
            <a:off x="4219500" y="789125"/>
            <a:ext cx="4772099" cy="2184940"/>
          </a:xfrm>
          <a:prstGeom prst="rect">
            <a:avLst/>
          </a:prstGeom>
          <a:noFill/>
          <a:ln>
            <a:noFill/>
          </a:ln>
        </p:spPr>
      </p:pic>
      <p:pic>
        <p:nvPicPr>
          <p:cNvPr id="97" name="Google Shape;97;p18"/>
          <p:cNvPicPr preferRelativeResize="0"/>
          <p:nvPr/>
        </p:nvPicPr>
        <p:blipFill>
          <a:blip r:embed="rId4">
            <a:alphaModFix/>
            <a:extLst>
              <a:ext uri="{BEBA8EAE-BF5A-486C-A8C5-ECC9F3942E4B}">
                <a14:imgProps xmlns:a14="http://schemas.microsoft.com/office/drawing/2010/main">
                  <a14:imgLayer r:embed="rId5">
                    <a14:imgEffect>
                      <a14:sharpenSoften amount="43000"/>
                    </a14:imgEffect>
                  </a14:imgLayer>
                </a14:imgProps>
              </a:ext>
            </a:extLst>
          </a:blip>
          <a:stretch>
            <a:fillRect/>
          </a:stretch>
        </p:blipFill>
        <p:spPr>
          <a:xfrm>
            <a:off x="6605549" y="3147782"/>
            <a:ext cx="2153422" cy="1788435"/>
          </a:xfrm>
          <a:prstGeom prst="rect">
            <a:avLst/>
          </a:prstGeom>
          <a:noFill/>
          <a:ln>
            <a:noFill/>
          </a:ln>
        </p:spPr>
      </p:pic>
      <p:sp>
        <p:nvSpPr>
          <p:cNvPr id="98" name="Google Shape;98;p18"/>
          <p:cNvSpPr txBox="1"/>
          <p:nvPr/>
        </p:nvSpPr>
        <p:spPr>
          <a:xfrm>
            <a:off x="401425" y="2712175"/>
            <a:ext cx="5700000" cy="2416500"/>
          </a:xfrm>
          <a:prstGeom prst="rect">
            <a:avLst/>
          </a:prstGeom>
          <a:noFill/>
          <a:ln>
            <a:noFill/>
          </a:ln>
        </p:spPr>
        <p:txBody>
          <a:bodyPr spcFirstLastPara="1" wrap="square" lIns="91425" tIns="91425" rIns="91425" bIns="91425" anchor="t" anchorCtr="0">
            <a:spAutoFit/>
          </a:bodyPr>
          <a:lstStyle/>
          <a:p>
            <a:pPr marL="0" lvl="0" indent="0" algn="l" rtl="0">
              <a:lnSpc>
                <a:spcPct val="7840"/>
              </a:lnSpc>
              <a:spcBef>
                <a:spcPts val="1200"/>
              </a:spcBef>
              <a:spcAft>
                <a:spcPts val="0"/>
              </a:spcAft>
              <a:buNone/>
            </a:pPr>
            <a:r>
              <a:rPr lang="pt-BR" sz="1000" b="1">
                <a:solidFill>
                  <a:schemeClr val="dk1"/>
                </a:solidFill>
              </a:rPr>
              <a:t>Key lecture topics:</a:t>
            </a:r>
            <a:endParaRPr sz="1000" b="1">
              <a:solidFill>
                <a:schemeClr val="dk1"/>
              </a:solidFill>
            </a:endParaRPr>
          </a:p>
          <a:p>
            <a:pPr marL="457200" lvl="0" indent="-292100" algn="l" rtl="0">
              <a:lnSpc>
                <a:spcPct val="115000"/>
              </a:lnSpc>
              <a:spcBef>
                <a:spcPts val="1200"/>
              </a:spcBef>
              <a:spcAft>
                <a:spcPts val="0"/>
              </a:spcAft>
              <a:buClr>
                <a:schemeClr val="dk1"/>
              </a:buClr>
              <a:buSzPts val="1000"/>
              <a:buChar char="●"/>
            </a:pPr>
            <a:r>
              <a:rPr lang="pt-BR" sz="1000">
                <a:solidFill>
                  <a:schemeClr val="dk1"/>
                </a:solidFill>
              </a:rPr>
              <a:t>First-principles techniques for materials modelling</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pt-BR" sz="1000">
                <a:solidFill>
                  <a:schemeClr val="dk1"/>
                </a:solidFill>
              </a:rPr>
              <a:t>Molecular dynamics simulations of cascades and swift heavy ions</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pt-BR" sz="1000">
                <a:solidFill>
                  <a:schemeClr val="dk1"/>
                </a:solidFill>
              </a:rPr>
              <a:t>Fundamentals-Ion matter interactions and Instrumentation</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pt-BR" sz="1000">
                <a:solidFill>
                  <a:schemeClr val="dk1"/>
                </a:solidFill>
              </a:rPr>
              <a:t>Present state of the art; deterministic doping, towards billion qubit machines</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pt-BR" sz="1000">
                <a:solidFill>
                  <a:schemeClr val="dk1"/>
                </a:solidFill>
              </a:rPr>
              <a:t>Simple: a single ion implanter, statistics of detection, etc.</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pt-BR" sz="1000">
                <a:solidFill>
                  <a:schemeClr val="dk1"/>
                </a:solidFill>
              </a:rPr>
              <a:t>Ion implantation to produce Isotopically pure layers:</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pt-BR" sz="1000">
                <a:solidFill>
                  <a:schemeClr val="dk1"/>
                </a:solidFill>
              </a:rPr>
              <a:t>Quantum gadgets and applications, quantum computing, quantum computer architectures</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pt-BR" sz="1000">
                <a:solidFill>
                  <a:schemeClr val="dk1"/>
                </a:solidFill>
              </a:rPr>
              <a:t>Single photon sources: quantum communication for a safe global network</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pt-BR" sz="1000">
                <a:solidFill>
                  <a:schemeClr val="dk1"/>
                </a:solidFill>
              </a:rPr>
              <a:t>Quantum sensing based on colour centres in wide bandgap semiconductors, brain sensing</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pt-BR" sz="1000">
                <a:solidFill>
                  <a:schemeClr val="dk1"/>
                </a:solidFill>
              </a:rPr>
              <a:t>Virtual laboratory visit of the Ion Beam Centre of university of Surrey, UK</a:t>
            </a:r>
            <a:endParaRPr sz="1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Nanotechnology and ion beams</a:t>
            </a:r>
            <a:endParaRPr/>
          </a:p>
        </p:txBody>
      </p:sp>
      <p:sp>
        <p:nvSpPr>
          <p:cNvPr id="104" name="Google Shape;104;p19"/>
          <p:cNvSpPr txBox="1">
            <a:spLocks noGrp="1"/>
          </p:cNvSpPr>
          <p:nvPr>
            <p:ph type="body" idx="1"/>
          </p:nvPr>
        </p:nvSpPr>
        <p:spPr>
          <a:xfrm>
            <a:off x="83100" y="817350"/>
            <a:ext cx="4288200" cy="3587100"/>
          </a:xfrm>
          <a:prstGeom prst="rect">
            <a:avLst/>
          </a:prstGeom>
        </p:spPr>
        <p:txBody>
          <a:bodyPr spcFirstLastPara="1" wrap="square" lIns="91425" tIns="91425" rIns="91425" bIns="91425" anchor="t" anchorCtr="0">
            <a:normAutofit lnSpcReduction="10000"/>
          </a:bodyPr>
          <a:lstStyle/>
          <a:p>
            <a:pPr marL="269999" lvl="0" indent="-294299" algn="l" rtl="0">
              <a:spcBef>
                <a:spcPts val="0"/>
              </a:spcBef>
              <a:spcAft>
                <a:spcPts val="0"/>
              </a:spcAft>
              <a:buSzPts val="1800"/>
              <a:buChar char="●"/>
            </a:pPr>
            <a:r>
              <a:rPr lang="pt-BR"/>
              <a:t>Ion beam technologies are widely adopted in nanoscience, sintering and analysis</a:t>
            </a:r>
            <a:endParaRPr/>
          </a:p>
          <a:p>
            <a:pPr marL="269999" lvl="1" indent="-268899" algn="l" rtl="0">
              <a:spcBef>
                <a:spcPts val="0"/>
              </a:spcBef>
              <a:spcAft>
                <a:spcPts val="0"/>
              </a:spcAft>
              <a:buSzPts val="1400"/>
              <a:buChar char="○"/>
            </a:pPr>
            <a:r>
              <a:rPr lang="pt-BR"/>
              <a:t>Surface patterning (spontaneous or not)</a:t>
            </a:r>
            <a:endParaRPr/>
          </a:p>
          <a:p>
            <a:pPr marL="269999" lvl="1" indent="-268899" algn="l" rtl="0">
              <a:spcBef>
                <a:spcPts val="0"/>
              </a:spcBef>
              <a:spcAft>
                <a:spcPts val="0"/>
              </a:spcAft>
              <a:buSzPts val="1400"/>
              <a:buChar char="○"/>
            </a:pPr>
            <a:r>
              <a:rPr lang="pt-BR"/>
              <a:t>Elemental analysis</a:t>
            </a:r>
            <a:endParaRPr/>
          </a:p>
          <a:p>
            <a:pPr marL="269999" lvl="1" indent="-268899" algn="l" rtl="0">
              <a:spcBef>
                <a:spcPts val="0"/>
              </a:spcBef>
              <a:spcAft>
                <a:spcPts val="0"/>
              </a:spcAft>
              <a:buSzPts val="1400"/>
              <a:buChar char="○"/>
            </a:pPr>
            <a:r>
              <a:rPr lang="pt-BR"/>
              <a:t>Dopping</a:t>
            </a:r>
            <a:endParaRPr/>
          </a:p>
          <a:p>
            <a:pPr marL="457200" lvl="0" indent="0" algn="l" rtl="0">
              <a:spcBef>
                <a:spcPts val="1200"/>
              </a:spcBef>
              <a:spcAft>
                <a:spcPts val="0"/>
              </a:spcAft>
              <a:buNone/>
            </a:pPr>
            <a:endParaRPr/>
          </a:p>
          <a:p>
            <a:pPr marL="269999" lvl="0" indent="-294299" algn="l" rtl="0">
              <a:spcBef>
                <a:spcPts val="1200"/>
              </a:spcBef>
              <a:spcAft>
                <a:spcPts val="0"/>
              </a:spcAft>
              <a:buSzPts val="1800"/>
              <a:buChar char="●"/>
            </a:pPr>
            <a:r>
              <a:rPr lang="pt-BR"/>
              <a:t>However, Ion Beam Analysis is still underused</a:t>
            </a:r>
            <a:endParaRPr/>
          </a:p>
          <a:p>
            <a:pPr marL="269999" lvl="1" indent="-268899" algn="l" rtl="0">
              <a:spcBef>
                <a:spcPts val="0"/>
              </a:spcBef>
              <a:spcAft>
                <a:spcPts val="0"/>
              </a:spcAft>
              <a:buSzPts val="1400"/>
              <a:buChar char="○"/>
            </a:pPr>
            <a:r>
              <a:rPr lang="pt-BR"/>
              <a:t>RBS tomography is presently under development in collaboration with the Max-Planck-Institut für Plasmaphysik</a:t>
            </a:r>
            <a:endParaRPr/>
          </a:p>
        </p:txBody>
      </p:sp>
      <p:sp>
        <p:nvSpPr>
          <p:cNvPr id="105" name="Google Shape;105;p1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7</a:t>
            </a:fld>
            <a:endParaRPr/>
          </a:p>
        </p:txBody>
      </p:sp>
      <p:pic>
        <p:nvPicPr>
          <p:cNvPr id="106" name="Google Shape;106;p19"/>
          <p:cNvPicPr preferRelativeResize="0"/>
          <p:nvPr/>
        </p:nvPicPr>
        <p:blipFill>
          <a:blip r:embed="rId3">
            <a:alphaModFix/>
          </a:blip>
          <a:stretch>
            <a:fillRect/>
          </a:stretch>
        </p:blipFill>
        <p:spPr>
          <a:xfrm>
            <a:off x="4399848" y="2102075"/>
            <a:ext cx="4518899" cy="2977009"/>
          </a:xfrm>
          <a:prstGeom prst="rect">
            <a:avLst/>
          </a:prstGeom>
          <a:noFill/>
          <a:ln>
            <a:noFill/>
          </a:ln>
        </p:spPr>
      </p:pic>
      <p:pic>
        <p:nvPicPr>
          <p:cNvPr id="107" name="Google Shape;107;p19"/>
          <p:cNvPicPr preferRelativeResize="0"/>
          <p:nvPr/>
        </p:nvPicPr>
        <p:blipFill>
          <a:blip r:embed="rId4">
            <a:alphaModFix/>
          </a:blip>
          <a:stretch>
            <a:fillRect/>
          </a:stretch>
        </p:blipFill>
        <p:spPr>
          <a:xfrm>
            <a:off x="4524298" y="750400"/>
            <a:ext cx="1730050" cy="1471625"/>
          </a:xfrm>
          <a:prstGeom prst="rect">
            <a:avLst/>
          </a:prstGeom>
          <a:noFill/>
          <a:ln>
            <a:noFill/>
          </a:ln>
        </p:spPr>
      </p:pic>
      <p:sp>
        <p:nvSpPr>
          <p:cNvPr id="108" name="Google Shape;108;p19"/>
          <p:cNvSpPr txBox="1"/>
          <p:nvPr/>
        </p:nvSpPr>
        <p:spPr>
          <a:xfrm>
            <a:off x="6254350" y="750400"/>
            <a:ext cx="26001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200"/>
              <a:t>Tyranno fiber (SiC), UBE Industries</a:t>
            </a:r>
            <a:endParaRPr sz="1200"/>
          </a:p>
          <a:p>
            <a:pPr marL="0" lvl="0" indent="0" algn="l" rtl="0">
              <a:spcBef>
                <a:spcPts val="0"/>
              </a:spcBef>
              <a:spcAft>
                <a:spcPts val="0"/>
              </a:spcAft>
              <a:buNone/>
            </a:pPr>
            <a:r>
              <a:rPr lang="pt-BR" sz="1200"/>
              <a:t>Circular cross-section</a:t>
            </a:r>
            <a:endParaRPr sz="1200"/>
          </a:p>
          <a:p>
            <a:pPr marL="0" lvl="0" indent="0" algn="l" rtl="0">
              <a:spcBef>
                <a:spcPts val="0"/>
              </a:spcBef>
              <a:spcAft>
                <a:spcPts val="0"/>
              </a:spcAft>
              <a:buNone/>
            </a:pPr>
            <a:r>
              <a:rPr lang="pt-BR" sz="1200"/>
              <a:t>Deviation from circular &lt; 5%</a:t>
            </a:r>
            <a:endParaRPr sz="1200"/>
          </a:p>
          <a:p>
            <a:pPr marL="0" lvl="0" indent="0" algn="l" rtl="0">
              <a:spcBef>
                <a:spcPts val="0"/>
              </a:spcBef>
              <a:spcAft>
                <a:spcPts val="0"/>
              </a:spcAft>
              <a:buNone/>
            </a:pPr>
            <a:r>
              <a:rPr lang="pt-BR" sz="1200"/>
              <a:t>Diameter 11.7 ± 0.3 µm</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GFAA talks on applied physics with </a:t>
            </a:r>
            <a:br>
              <a:rPr lang="pt-BR"/>
            </a:br>
            <a:r>
              <a:rPr lang="pt-BR"/>
              <a:t>particle accelerators (2020-2022)</a:t>
            </a:r>
            <a:endParaRPr/>
          </a:p>
        </p:txBody>
      </p:sp>
      <p:sp>
        <p:nvSpPr>
          <p:cNvPr id="114" name="Google Shape;114;p20"/>
          <p:cNvSpPr txBox="1">
            <a:spLocks noGrp="1"/>
          </p:cNvSpPr>
          <p:nvPr>
            <p:ph type="body" idx="1"/>
          </p:nvPr>
        </p:nvSpPr>
        <p:spPr>
          <a:xfrm>
            <a:off x="311700" y="1304875"/>
            <a:ext cx="6179400" cy="3587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pt-BR" b="1" dirty="0"/>
              <a:t>The interest in applications of ion </a:t>
            </a:r>
            <a:br>
              <a:rPr lang="pt-BR" b="1" dirty="0"/>
            </a:br>
            <a:r>
              <a:rPr lang="pt-BR" b="1" dirty="0"/>
              <a:t>beam technologies in Brazil is high</a:t>
            </a:r>
            <a:endParaRPr b="1" dirty="0"/>
          </a:p>
          <a:p>
            <a:pPr marL="457200" lvl="0" indent="0" algn="l" rtl="0">
              <a:spcBef>
                <a:spcPts val="1200"/>
              </a:spcBef>
              <a:spcAft>
                <a:spcPts val="0"/>
              </a:spcAft>
              <a:buNone/>
            </a:pPr>
            <a:endParaRPr dirty="0"/>
          </a:p>
          <a:p>
            <a:pPr marL="457200" lvl="0" indent="-342900" algn="l" rtl="0">
              <a:spcBef>
                <a:spcPts val="1200"/>
              </a:spcBef>
              <a:spcAft>
                <a:spcPts val="0"/>
              </a:spcAft>
              <a:buSzPts val="1800"/>
              <a:buChar char="●"/>
            </a:pPr>
            <a:r>
              <a:rPr lang="pt-BR" dirty="0"/>
              <a:t>The talks promoted by the IFUSP </a:t>
            </a:r>
            <a:br>
              <a:rPr lang="pt-BR" dirty="0"/>
            </a:br>
            <a:r>
              <a:rPr lang="pt-BR" dirty="0"/>
              <a:t>research group express this in numbers</a:t>
            </a:r>
            <a:endParaRPr dirty="0"/>
          </a:p>
          <a:p>
            <a:pPr marL="914400" lvl="1" indent="-317500" algn="l" rtl="0">
              <a:spcBef>
                <a:spcPts val="0"/>
              </a:spcBef>
              <a:spcAft>
                <a:spcPts val="0"/>
              </a:spcAft>
              <a:buSzPts val="1400"/>
              <a:buChar char="○"/>
            </a:pPr>
            <a:r>
              <a:rPr lang="pt-BR" dirty="0"/>
              <a:t>15 online events (3 foreign speakers) </a:t>
            </a:r>
            <a:endParaRPr dirty="0"/>
          </a:p>
          <a:p>
            <a:pPr marL="914400" lvl="1" indent="-317500" algn="l" rtl="0">
              <a:spcBef>
                <a:spcPts val="0"/>
              </a:spcBef>
              <a:spcAft>
                <a:spcPts val="0"/>
              </a:spcAft>
              <a:buSzPts val="1400"/>
              <a:buChar char="○"/>
            </a:pPr>
            <a:r>
              <a:rPr lang="pt-BR" dirty="0"/>
              <a:t>More than 140 external participants</a:t>
            </a:r>
            <a:endParaRPr dirty="0"/>
          </a:p>
          <a:p>
            <a:pPr marL="914400" lvl="1" indent="-317500" algn="l" rtl="0">
              <a:spcBef>
                <a:spcPts val="0"/>
              </a:spcBef>
              <a:spcAft>
                <a:spcPts val="0"/>
              </a:spcAft>
              <a:buSzPts val="1400"/>
              <a:buChar char="○"/>
            </a:pPr>
            <a:r>
              <a:rPr lang="pt-BR" dirty="0"/>
              <a:t>110 simultaneous participants in one event (medical physics)</a:t>
            </a:r>
            <a:endParaRPr dirty="0"/>
          </a:p>
          <a:p>
            <a:pPr marL="914400" lvl="1" indent="-317500" algn="l" rtl="0">
              <a:spcBef>
                <a:spcPts val="0"/>
              </a:spcBef>
              <a:spcAft>
                <a:spcPts val="0"/>
              </a:spcAft>
              <a:buSzPts val="1400"/>
              <a:buChar char="○"/>
            </a:pPr>
            <a:r>
              <a:rPr lang="pt-BR" dirty="0"/>
              <a:t>Presentations publicly available on YouTube</a:t>
            </a:r>
            <a:endParaRPr dirty="0"/>
          </a:p>
          <a:p>
            <a:pPr marL="914400" lvl="1" indent="-317500" algn="l" rtl="0">
              <a:spcBef>
                <a:spcPts val="0"/>
              </a:spcBef>
              <a:spcAft>
                <a:spcPts val="0"/>
              </a:spcAft>
              <a:buSzPts val="1400"/>
              <a:buChar char="○"/>
            </a:pPr>
            <a:r>
              <a:rPr lang="pt-BR" dirty="0"/>
              <a:t>Almost 100 views</a:t>
            </a:r>
            <a:endParaRPr dirty="0"/>
          </a:p>
        </p:txBody>
      </p:sp>
      <p:pic>
        <p:nvPicPr>
          <p:cNvPr id="115" name="Google Shape;115;p20" title="Gráfico"/>
          <p:cNvPicPr preferRelativeResize="0"/>
          <p:nvPr/>
        </p:nvPicPr>
        <p:blipFill>
          <a:blip r:embed="rId3">
            <a:alphaModFix/>
            <a:extLst>
              <a:ext uri="{BEBA8EAE-BF5A-486C-A8C5-ECC9F3942E4B}">
                <a14:imgProps xmlns:a14="http://schemas.microsoft.com/office/drawing/2010/main">
                  <a14:imgLayer r:embed="rId4">
                    <a14:imgEffect>
                      <a14:sharpenSoften amount="46000"/>
                    </a14:imgEffect>
                    <a14:imgEffect>
                      <a14:brightnessContrast contrast="32000"/>
                    </a14:imgEffect>
                  </a14:imgLayer>
                </a14:imgProps>
              </a:ext>
            </a:extLst>
          </a:blip>
          <a:stretch>
            <a:fillRect/>
          </a:stretch>
        </p:blipFill>
        <p:spPr>
          <a:xfrm>
            <a:off x="5307075" y="749300"/>
            <a:ext cx="3811273" cy="2137450"/>
          </a:xfrm>
          <a:prstGeom prst="rect">
            <a:avLst/>
          </a:prstGeom>
          <a:noFill/>
          <a:ln>
            <a:noFill/>
          </a:ln>
        </p:spPr>
      </p:pic>
      <p:sp>
        <p:nvSpPr>
          <p:cNvPr id="116" name="Google Shape;116;p20"/>
          <p:cNvSpPr txBox="1"/>
          <p:nvPr/>
        </p:nvSpPr>
        <p:spPr>
          <a:xfrm>
            <a:off x="7145075" y="4497575"/>
            <a:ext cx="19422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1000" u="sng">
                <a:solidFill>
                  <a:schemeClr val="hlink"/>
                </a:solidFill>
                <a:hlinkClick r:id="rId5"/>
              </a:rPr>
              <a:t>https://bit.ly/LAMFI-Seminars</a:t>
            </a:r>
            <a:endParaRPr sz="1000"/>
          </a:p>
        </p:txBody>
      </p:sp>
      <p:pic>
        <p:nvPicPr>
          <p:cNvPr id="117" name="Google Shape;117;p20"/>
          <p:cNvPicPr preferRelativeResize="0"/>
          <p:nvPr/>
        </p:nvPicPr>
        <p:blipFill>
          <a:blip r:embed="rId6">
            <a:alphaModFix/>
          </a:blip>
          <a:stretch>
            <a:fillRect/>
          </a:stretch>
        </p:blipFill>
        <p:spPr>
          <a:xfrm>
            <a:off x="7604012" y="3466649"/>
            <a:ext cx="1024325" cy="1030925"/>
          </a:xfrm>
          <a:prstGeom prst="rect">
            <a:avLst/>
          </a:prstGeom>
          <a:noFill/>
          <a:ln>
            <a:noFill/>
          </a:ln>
        </p:spPr>
      </p:pic>
      <p:sp>
        <p:nvSpPr>
          <p:cNvPr id="118" name="Google Shape;118;p20"/>
          <p:cNvSpPr txBox="1"/>
          <p:nvPr/>
        </p:nvSpPr>
        <p:spPr>
          <a:xfrm>
            <a:off x="7201325" y="3129000"/>
            <a:ext cx="1829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1000"/>
              <a:t>Complete list of seminars in:</a:t>
            </a:r>
            <a:endParaRPr sz="1000"/>
          </a:p>
        </p:txBody>
      </p:sp>
      <p:sp>
        <p:nvSpPr>
          <p:cNvPr id="119" name="Google Shape;119;p2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83100" y="140225"/>
            <a:ext cx="7245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t-BR"/>
              <a:t>Trends </a:t>
            </a:r>
            <a:r>
              <a:rPr lang="pt-BR" sz="2244"/>
              <a:t>(keyword search in the Scopus database)</a:t>
            </a:r>
            <a:endParaRPr sz="2244"/>
          </a:p>
        </p:txBody>
      </p:sp>
      <p:sp>
        <p:nvSpPr>
          <p:cNvPr id="125" name="Google Shape;125;p2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pt-BR"/>
              <a:t>9</a:t>
            </a:fld>
            <a:endParaRPr/>
          </a:p>
        </p:txBody>
      </p:sp>
      <p:pic>
        <p:nvPicPr>
          <p:cNvPr id="126" name="Google Shape;126;p21"/>
          <p:cNvPicPr preferRelativeResize="0"/>
          <p:nvPr/>
        </p:nvPicPr>
        <p:blipFill>
          <a:blip r:embed="rId3">
            <a:alphaModFix/>
          </a:blip>
          <a:stretch>
            <a:fillRect/>
          </a:stretch>
        </p:blipFill>
        <p:spPr>
          <a:xfrm>
            <a:off x="1012427" y="850550"/>
            <a:ext cx="6384425" cy="4090026"/>
          </a:xfrm>
          <a:prstGeom prst="rect">
            <a:avLst/>
          </a:prstGeom>
          <a:noFill/>
          <a:ln>
            <a:noFill/>
          </a:ln>
        </p:spPr>
      </p:pic>
      <p:sp>
        <p:nvSpPr>
          <p:cNvPr id="127" name="Google Shape;127;p21"/>
          <p:cNvSpPr txBox="1"/>
          <p:nvPr/>
        </p:nvSpPr>
        <p:spPr>
          <a:xfrm>
            <a:off x="7466825" y="1721500"/>
            <a:ext cx="157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a:t>almost stable</a:t>
            </a:r>
            <a:endParaRPr/>
          </a:p>
        </p:txBody>
      </p:sp>
      <p:sp>
        <p:nvSpPr>
          <p:cNvPr id="128" name="Google Shape;128;p21"/>
          <p:cNvSpPr txBox="1"/>
          <p:nvPr/>
        </p:nvSpPr>
        <p:spPr>
          <a:xfrm>
            <a:off x="7466825" y="3263775"/>
            <a:ext cx="1329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a:t>exponential growth</a:t>
            </a:r>
            <a:endParaRPr/>
          </a:p>
        </p:txBody>
      </p:sp>
      <p:cxnSp>
        <p:nvCxnSpPr>
          <p:cNvPr id="129" name="Google Shape;129;p21"/>
          <p:cNvCxnSpPr>
            <a:stCxn id="127" idx="1"/>
          </p:cNvCxnSpPr>
          <p:nvPr/>
        </p:nvCxnSpPr>
        <p:spPr>
          <a:xfrm flipH="1">
            <a:off x="6837125" y="1921600"/>
            <a:ext cx="629700" cy="737700"/>
          </a:xfrm>
          <a:prstGeom prst="straightConnector1">
            <a:avLst/>
          </a:prstGeom>
          <a:noFill/>
          <a:ln w="9525" cap="flat" cmpd="sng">
            <a:solidFill>
              <a:schemeClr val="dk2"/>
            </a:solidFill>
            <a:prstDash val="solid"/>
            <a:round/>
            <a:headEnd type="none" w="med" len="med"/>
            <a:tailEnd type="triangle" w="med" len="med"/>
          </a:ln>
        </p:spPr>
      </p:cxnSp>
      <p:cxnSp>
        <p:nvCxnSpPr>
          <p:cNvPr id="130" name="Google Shape;130;p21"/>
          <p:cNvCxnSpPr>
            <a:stCxn id="127" idx="1"/>
          </p:cNvCxnSpPr>
          <p:nvPr/>
        </p:nvCxnSpPr>
        <p:spPr>
          <a:xfrm rot="10800000">
            <a:off x="6837125" y="1847500"/>
            <a:ext cx="629700" cy="74100"/>
          </a:xfrm>
          <a:prstGeom prst="straightConnector1">
            <a:avLst/>
          </a:prstGeom>
          <a:noFill/>
          <a:ln w="9525" cap="flat" cmpd="sng">
            <a:solidFill>
              <a:schemeClr val="dk2"/>
            </a:solidFill>
            <a:prstDash val="solid"/>
            <a:round/>
            <a:headEnd type="none" w="med" len="med"/>
            <a:tailEnd type="triangle" w="med" len="med"/>
          </a:ln>
        </p:spPr>
      </p:cxnSp>
      <p:sp>
        <p:nvSpPr>
          <p:cNvPr id="131" name="Google Shape;131;p21"/>
          <p:cNvSpPr/>
          <p:nvPr/>
        </p:nvSpPr>
        <p:spPr>
          <a:xfrm>
            <a:off x="6948975" y="3156075"/>
            <a:ext cx="237900" cy="8310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1284</Words>
  <Application>Microsoft Office PowerPoint</Application>
  <PresentationFormat>On-screen Show (16:9)</PresentationFormat>
  <Paragraphs>200</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Times New Roman</vt:lpstr>
      <vt:lpstr>Simple Light</vt:lpstr>
      <vt:lpstr>Aplicações de feixes de íons de baixa energia (~MeV) em nanotecnologia e materiais quânticos</vt:lpstr>
      <vt:lpstr>Summary</vt:lpstr>
      <vt:lpstr>Quantum technologies and radiation physics</vt:lpstr>
      <vt:lpstr>Solid state quantum computers:  a challenge for ion beam technologies</vt:lpstr>
      <vt:lpstr>Quantum sensors and ion implantation</vt:lpstr>
      <vt:lpstr>The IAEA training workshop</vt:lpstr>
      <vt:lpstr>Nanotechnology and ion beams</vt:lpstr>
      <vt:lpstr>GFAA talks on applied physics with  particle accelerators (2020-2022)</vt:lpstr>
      <vt:lpstr>Trends (keyword search in the Scopus database)</vt:lpstr>
      <vt:lpstr>Summary</vt:lpstr>
      <vt:lpstr>The LAMFI-USP ion beam analysis facility</vt:lpstr>
      <vt:lpstr>The LAMFI-USP</vt:lpstr>
      <vt:lpstr>Nanotechnology and ion beams</vt:lpstr>
      <vt:lpstr>High resolution RBS with solid-state detectors</vt:lpstr>
      <vt:lpstr>Worldwide leadership in data analysis  and processing (Distributing MultiSIMNRA)</vt:lpstr>
      <vt:lpstr>The AI4IBA collaboration network</vt:lpstr>
      <vt:lpstr>Producing quantum materials with  electrostatic accelerators</vt:lpstr>
      <vt:lpstr>The LAFN facility for very low intensity beams</vt:lpstr>
      <vt:lpstr>Summary</vt:lpstr>
      <vt:lpstr>Rationale</vt:lpstr>
      <vt:lpstr>Scientific team</vt:lpstr>
      <vt:lpstr>Summary</vt:lpstr>
      <vt:lpstr>Human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Aplicações de feixes de íons de baixa energia (~MeV) em nanotecnologia e materiais quânticos</dc:title>
  <cp:lastModifiedBy>manfra</cp:lastModifiedBy>
  <cp:revision>1</cp:revision>
  <dcterms:modified xsi:type="dcterms:W3CDTF">2022-04-19T14:01:46Z</dcterms:modified>
</cp:coreProperties>
</file>