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4" r:id="rId1"/>
    <p:sldMasterId id="2147483656" r:id="rId2"/>
  </p:sldMasterIdLst>
  <p:notesMasterIdLst>
    <p:notesMasterId r:id="rId42"/>
  </p:notesMasterIdLst>
  <p:sldIdLst>
    <p:sldId id="256" r:id="rId3"/>
    <p:sldId id="373" r:id="rId4"/>
    <p:sldId id="513" r:id="rId5"/>
    <p:sldId id="514" r:id="rId6"/>
    <p:sldId id="605" r:id="rId7"/>
    <p:sldId id="519" r:id="rId8"/>
    <p:sldId id="523" r:id="rId9"/>
    <p:sldId id="572" r:id="rId10"/>
    <p:sldId id="573" r:id="rId11"/>
    <p:sldId id="564" r:id="rId12"/>
    <p:sldId id="574" r:id="rId13"/>
    <p:sldId id="576" r:id="rId14"/>
    <p:sldId id="582" r:id="rId15"/>
    <p:sldId id="580" r:id="rId16"/>
    <p:sldId id="577" r:id="rId17"/>
    <p:sldId id="544" r:id="rId18"/>
    <p:sldId id="598" r:id="rId19"/>
    <p:sldId id="588" r:id="rId20"/>
    <p:sldId id="592" r:id="rId21"/>
    <p:sldId id="587" r:id="rId22"/>
    <p:sldId id="589" r:id="rId23"/>
    <p:sldId id="591" r:id="rId24"/>
    <p:sldId id="593" r:id="rId25"/>
    <p:sldId id="596" r:id="rId26"/>
    <p:sldId id="594" r:id="rId27"/>
    <p:sldId id="595" r:id="rId28"/>
    <p:sldId id="597" r:id="rId29"/>
    <p:sldId id="610" r:id="rId30"/>
    <p:sldId id="600" r:id="rId31"/>
    <p:sldId id="590" r:id="rId32"/>
    <p:sldId id="601" r:id="rId33"/>
    <p:sldId id="604" r:id="rId34"/>
    <p:sldId id="602" r:id="rId35"/>
    <p:sldId id="603" r:id="rId36"/>
    <p:sldId id="607" r:id="rId37"/>
    <p:sldId id="608" r:id="rId38"/>
    <p:sldId id="609" r:id="rId39"/>
    <p:sldId id="606" r:id="rId40"/>
    <p:sldId id="599" r:id="rId41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740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97D4E-75BC-4531-BDF0-063F2384EC12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912131D-BD63-4742-AF92-A78D835EA4C8}">
      <dgm:prSet phldrT="[Texto]"/>
      <dgm:spPr/>
      <dgm:t>
        <a:bodyPr/>
        <a:lstStyle/>
        <a:p>
          <a:r>
            <a:rPr lang="pt-BR" dirty="0"/>
            <a:t>Técnicas de medição</a:t>
          </a:r>
        </a:p>
      </dgm:t>
    </dgm:pt>
    <dgm:pt modelId="{4A1ADBDF-E1F7-42EF-8575-8985164EBF5E}" type="parTrans" cxnId="{2EB18501-B293-46E7-9C91-775A435CAA0C}">
      <dgm:prSet/>
      <dgm:spPr/>
      <dgm:t>
        <a:bodyPr/>
        <a:lstStyle/>
        <a:p>
          <a:endParaRPr lang="pt-BR"/>
        </a:p>
      </dgm:t>
    </dgm:pt>
    <dgm:pt modelId="{1FA43275-A496-45BB-9843-6EDD876F056A}" type="sibTrans" cxnId="{2EB18501-B293-46E7-9C91-775A435CAA0C}">
      <dgm:prSet/>
      <dgm:spPr/>
      <dgm:t>
        <a:bodyPr/>
        <a:lstStyle/>
        <a:p>
          <a:endParaRPr lang="pt-BR"/>
        </a:p>
      </dgm:t>
    </dgm:pt>
    <dgm:pt modelId="{779A941C-0840-4DC1-84B6-1AC4D0316540}">
      <dgm:prSet phldrT="[Texto]"/>
      <dgm:spPr/>
      <dgm:t>
        <a:bodyPr/>
        <a:lstStyle/>
        <a:p>
          <a:r>
            <a:rPr lang="pt-BR" dirty="0"/>
            <a:t>Aplicações em dosimetria e física médica</a:t>
          </a:r>
        </a:p>
      </dgm:t>
    </dgm:pt>
    <dgm:pt modelId="{404EA0E1-89A1-443C-8970-15A2718FDF49}" type="parTrans" cxnId="{918407F8-6431-4E49-A356-7638408D5AAF}">
      <dgm:prSet/>
      <dgm:spPr/>
      <dgm:t>
        <a:bodyPr/>
        <a:lstStyle/>
        <a:p>
          <a:endParaRPr lang="pt-BR"/>
        </a:p>
      </dgm:t>
    </dgm:pt>
    <dgm:pt modelId="{54310B82-0E85-472C-8361-FF84E6E301E5}" type="sibTrans" cxnId="{918407F8-6431-4E49-A356-7638408D5AAF}">
      <dgm:prSet/>
      <dgm:spPr/>
      <dgm:t>
        <a:bodyPr/>
        <a:lstStyle/>
        <a:p>
          <a:endParaRPr lang="pt-BR"/>
        </a:p>
      </dgm:t>
    </dgm:pt>
    <dgm:pt modelId="{E66138A5-376E-40F9-A922-F6595D7B3BFD}">
      <dgm:prSet phldrT="[Texto]" custT="1"/>
      <dgm:spPr/>
      <dgm:t>
        <a:bodyPr/>
        <a:lstStyle/>
        <a:p>
          <a:r>
            <a:rPr lang="pt-BR" sz="2400" dirty="0"/>
            <a:t>Des. materiais dosimétricos</a:t>
          </a:r>
        </a:p>
      </dgm:t>
    </dgm:pt>
    <dgm:pt modelId="{66C3B89D-E28C-4F60-B6BC-EB0BB7018CAE}" type="parTrans" cxnId="{28A37742-8B12-4854-B2B0-5EC4012224B3}">
      <dgm:prSet/>
      <dgm:spPr/>
      <dgm:t>
        <a:bodyPr/>
        <a:lstStyle/>
        <a:p>
          <a:endParaRPr lang="pt-BR"/>
        </a:p>
      </dgm:t>
    </dgm:pt>
    <dgm:pt modelId="{550F1A43-6A9B-425B-89A7-FD51C67788A1}" type="sibTrans" cxnId="{28A37742-8B12-4854-B2B0-5EC4012224B3}">
      <dgm:prSet/>
      <dgm:spPr/>
      <dgm:t>
        <a:bodyPr/>
        <a:lstStyle/>
        <a:p>
          <a:endParaRPr lang="pt-BR"/>
        </a:p>
      </dgm:t>
    </dgm:pt>
    <dgm:pt modelId="{7FB34B5D-4AC7-4DAA-B1FE-E519F488EB05}" type="pres">
      <dgm:prSet presAssocID="{10B97D4E-75BC-4531-BDF0-063F2384EC12}" presName="compositeShape" presStyleCnt="0">
        <dgm:presLayoutVars>
          <dgm:chMax val="7"/>
          <dgm:dir/>
          <dgm:resizeHandles val="exact"/>
        </dgm:presLayoutVars>
      </dgm:prSet>
      <dgm:spPr/>
    </dgm:pt>
    <dgm:pt modelId="{9BC876BC-C263-4F8E-AB71-F6BBDBEB164E}" type="pres">
      <dgm:prSet presAssocID="{10B97D4E-75BC-4531-BDF0-063F2384EC12}" presName="wedge1" presStyleLbl="node1" presStyleIdx="0" presStyleCnt="3" custLinFactNeighborX="-1383" custLinFactNeighborY="4414"/>
      <dgm:spPr/>
    </dgm:pt>
    <dgm:pt modelId="{D94252D5-FE23-4464-A26D-6E67A578A707}" type="pres">
      <dgm:prSet presAssocID="{10B97D4E-75BC-4531-BDF0-063F2384EC12}" presName="dummy1a" presStyleCnt="0"/>
      <dgm:spPr/>
    </dgm:pt>
    <dgm:pt modelId="{96DDAA52-F2E8-432F-8A97-170C8F03DF35}" type="pres">
      <dgm:prSet presAssocID="{10B97D4E-75BC-4531-BDF0-063F2384EC12}" presName="dummy1b" presStyleCnt="0"/>
      <dgm:spPr/>
    </dgm:pt>
    <dgm:pt modelId="{BEC9ECD2-29BB-43D2-98BE-3EB3D338360B}" type="pres">
      <dgm:prSet presAssocID="{10B97D4E-75BC-4531-BDF0-063F2384EC12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AED3694-BE1C-4FEB-AB5E-C16A261FADB9}" type="pres">
      <dgm:prSet presAssocID="{10B97D4E-75BC-4531-BDF0-063F2384EC12}" presName="wedge2" presStyleLbl="node1" presStyleIdx="1" presStyleCnt="3"/>
      <dgm:spPr/>
    </dgm:pt>
    <dgm:pt modelId="{7C701684-CEFB-47C4-A915-923F5981D604}" type="pres">
      <dgm:prSet presAssocID="{10B97D4E-75BC-4531-BDF0-063F2384EC12}" presName="dummy2a" presStyleCnt="0"/>
      <dgm:spPr/>
    </dgm:pt>
    <dgm:pt modelId="{7A033545-1413-4D5F-BBB0-B173C5EE5A38}" type="pres">
      <dgm:prSet presAssocID="{10B97D4E-75BC-4531-BDF0-063F2384EC12}" presName="dummy2b" presStyleCnt="0"/>
      <dgm:spPr/>
    </dgm:pt>
    <dgm:pt modelId="{E9E190A8-D303-498E-A57B-B310F615FEEB}" type="pres">
      <dgm:prSet presAssocID="{10B97D4E-75BC-4531-BDF0-063F2384EC12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4219A29B-FBEA-4FC9-8D1F-F42DAC8063FF}" type="pres">
      <dgm:prSet presAssocID="{10B97D4E-75BC-4531-BDF0-063F2384EC12}" presName="wedge3" presStyleLbl="node1" presStyleIdx="2" presStyleCnt="3" custLinFactNeighborX="2736" custLinFactNeighborY="4414"/>
      <dgm:spPr/>
    </dgm:pt>
    <dgm:pt modelId="{B30EC36C-E664-420E-AA1B-DB2254E01AE3}" type="pres">
      <dgm:prSet presAssocID="{10B97D4E-75BC-4531-BDF0-063F2384EC12}" presName="dummy3a" presStyleCnt="0"/>
      <dgm:spPr/>
    </dgm:pt>
    <dgm:pt modelId="{4C9DA612-596E-4828-BEE1-C31567D90B35}" type="pres">
      <dgm:prSet presAssocID="{10B97D4E-75BC-4531-BDF0-063F2384EC12}" presName="dummy3b" presStyleCnt="0"/>
      <dgm:spPr/>
    </dgm:pt>
    <dgm:pt modelId="{9ACE49C4-5EA2-4E81-80A1-8D8AA22057EB}" type="pres">
      <dgm:prSet presAssocID="{10B97D4E-75BC-4531-BDF0-063F2384EC12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3519645-3EF0-4B8C-9946-EEF22E648462}" type="pres">
      <dgm:prSet presAssocID="{1FA43275-A496-45BB-9843-6EDD876F056A}" presName="arrowWedge1" presStyleLbl="fgSibTrans2D1" presStyleIdx="0" presStyleCnt="3" custLinFactNeighborY="1115"/>
      <dgm:spPr/>
    </dgm:pt>
    <dgm:pt modelId="{1F7422BF-1CDB-4850-A407-88B5AE99C2E3}" type="pres">
      <dgm:prSet presAssocID="{54310B82-0E85-472C-8361-FF84E6E301E5}" presName="arrowWedge2" presStyleLbl="fgSibTrans2D1" presStyleIdx="1" presStyleCnt="3"/>
      <dgm:spPr/>
    </dgm:pt>
    <dgm:pt modelId="{3D424975-7ACB-446F-8767-1ED5E0CBD418}" type="pres">
      <dgm:prSet presAssocID="{550F1A43-6A9B-425B-89A7-FD51C67788A1}" presName="arrowWedge3" presStyleLbl="fgSibTrans2D1" presStyleIdx="2" presStyleCnt="3"/>
      <dgm:spPr/>
    </dgm:pt>
  </dgm:ptLst>
  <dgm:cxnLst>
    <dgm:cxn modelId="{2EB18501-B293-46E7-9C91-775A435CAA0C}" srcId="{10B97D4E-75BC-4531-BDF0-063F2384EC12}" destId="{3912131D-BD63-4742-AF92-A78D835EA4C8}" srcOrd="0" destOrd="0" parTransId="{4A1ADBDF-E1F7-42EF-8575-8985164EBF5E}" sibTransId="{1FA43275-A496-45BB-9843-6EDD876F056A}"/>
    <dgm:cxn modelId="{0487E906-5498-409E-9547-F67C94A781D4}" type="presOf" srcId="{10B97D4E-75BC-4531-BDF0-063F2384EC12}" destId="{7FB34B5D-4AC7-4DAA-B1FE-E519F488EB05}" srcOrd="0" destOrd="0" presId="urn:microsoft.com/office/officeart/2005/8/layout/cycle8"/>
    <dgm:cxn modelId="{218CEF14-3C3A-4512-89A0-290340FDDB78}" type="presOf" srcId="{E66138A5-376E-40F9-A922-F6595D7B3BFD}" destId="{9ACE49C4-5EA2-4E81-80A1-8D8AA22057EB}" srcOrd="1" destOrd="0" presId="urn:microsoft.com/office/officeart/2005/8/layout/cycle8"/>
    <dgm:cxn modelId="{50C6FF20-529D-40A2-BC16-251245103493}" type="presOf" srcId="{3912131D-BD63-4742-AF92-A78D835EA4C8}" destId="{BEC9ECD2-29BB-43D2-98BE-3EB3D338360B}" srcOrd="1" destOrd="0" presId="urn:microsoft.com/office/officeart/2005/8/layout/cycle8"/>
    <dgm:cxn modelId="{A3B1473D-5D41-4761-A2C5-095FCC3D3C60}" type="presOf" srcId="{3912131D-BD63-4742-AF92-A78D835EA4C8}" destId="{9BC876BC-C263-4F8E-AB71-F6BBDBEB164E}" srcOrd="0" destOrd="0" presId="urn:microsoft.com/office/officeart/2005/8/layout/cycle8"/>
    <dgm:cxn modelId="{BB5B3B60-7948-4FAE-B544-6BBAD77F1C7B}" type="presOf" srcId="{E66138A5-376E-40F9-A922-F6595D7B3BFD}" destId="{4219A29B-FBEA-4FC9-8D1F-F42DAC8063FF}" srcOrd="0" destOrd="0" presId="urn:microsoft.com/office/officeart/2005/8/layout/cycle8"/>
    <dgm:cxn modelId="{28A37742-8B12-4854-B2B0-5EC4012224B3}" srcId="{10B97D4E-75BC-4531-BDF0-063F2384EC12}" destId="{E66138A5-376E-40F9-A922-F6595D7B3BFD}" srcOrd="2" destOrd="0" parTransId="{66C3B89D-E28C-4F60-B6BC-EB0BB7018CAE}" sibTransId="{550F1A43-6A9B-425B-89A7-FD51C67788A1}"/>
    <dgm:cxn modelId="{0EF71378-CB1B-4525-A6C0-1EFF431240A3}" type="presOf" srcId="{779A941C-0840-4DC1-84B6-1AC4D0316540}" destId="{7AED3694-BE1C-4FEB-AB5E-C16A261FADB9}" srcOrd="0" destOrd="0" presId="urn:microsoft.com/office/officeart/2005/8/layout/cycle8"/>
    <dgm:cxn modelId="{82AD53A5-4DA1-4EEB-BA12-EB3B43FC69B8}" type="presOf" srcId="{779A941C-0840-4DC1-84B6-1AC4D0316540}" destId="{E9E190A8-D303-498E-A57B-B310F615FEEB}" srcOrd="1" destOrd="0" presId="urn:microsoft.com/office/officeart/2005/8/layout/cycle8"/>
    <dgm:cxn modelId="{918407F8-6431-4E49-A356-7638408D5AAF}" srcId="{10B97D4E-75BC-4531-BDF0-063F2384EC12}" destId="{779A941C-0840-4DC1-84B6-1AC4D0316540}" srcOrd="1" destOrd="0" parTransId="{404EA0E1-89A1-443C-8970-15A2718FDF49}" sibTransId="{54310B82-0E85-472C-8361-FF84E6E301E5}"/>
    <dgm:cxn modelId="{9A9528DE-C430-4712-BFB6-C258F63B9211}" type="presParOf" srcId="{7FB34B5D-4AC7-4DAA-B1FE-E519F488EB05}" destId="{9BC876BC-C263-4F8E-AB71-F6BBDBEB164E}" srcOrd="0" destOrd="0" presId="urn:microsoft.com/office/officeart/2005/8/layout/cycle8"/>
    <dgm:cxn modelId="{FBC9DC34-5823-4AF3-8C82-311F6BB48AB2}" type="presParOf" srcId="{7FB34B5D-4AC7-4DAA-B1FE-E519F488EB05}" destId="{D94252D5-FE23-4464-A26D-6E67A578A707}" srcOrd="1" destOrd="0" presId="urn:microsoft.com/office/officeart/2005/8/layout/cycle8"/>
    <dgm:cxn modelId="{74C76430-35A6-41C9-923D-B49889DCF3ED}" type="presParOf" srcId="{7FB34B5D-4AC7-4DAA-B1FE-E519F488EB05}" destId="{96DDAA52-F2E8-432F-8A97-170C8F03DF35}" srcOrd="2" destOrd="0" presId="urn:microsoft.com/office/officeart/2005/8/layout/cycle8"/>
    <dgm:cxn modelId="{9F983FD3-3089-4BAF-ACF7-8CE76873309E}" type="presParOf" srcId="{7FB34B5D-4AC7-4DAA-B1FE-E519F488EB05}" destId="{BEC9ECD2-29BB-43D2-98BE-3EB3D338360B}" srcOrd="3" destOrd="0" presId="urn:microsoft.com/office/officeart/2005/8/layout/cycle8"/>
    <dgm:cxn modelId="{C187E9F2-9D74-405F-8347-8808C2F16885}" type="presParOf" srcId="{7FB34B5D-4AC7-4DAA-B1FE-E519F488EB05}" destId="{7AED3694-BE1C-4FEB-AB5E-C16A261FADB9}" srcOrd="4" destOrd="0" presId="urn:microsoft.com/office/officeart/2005/8/layout/cycle8"/>
    <dgm:cxn modelId="{62359E4C-F6A2-4E86-9B3C-FB4FAAD10781}" type="presParOf" srcId="{7FB34B5D-4AC7-4DAA-B1FE-E519F488EB05}" destId="{7C701684-CEFB-47C4-A915-923F5981D604}" srcOrd="5" destOrd="0" presId="urn:microsoft.com/office/officeart/2005/8/layout/cycle8"/>
    <dgm:cxn modelId="{AE0FD211-CE60-4EB1-A2DF-7BF1A664C5B9}" type="presParOf" srcId="{7FB34B5D-4AC7-4DAA-B1FE-E519F488EB05}" destId="{7A033545-1413-4D5F-BBB0-B173C5EE5A38}" srcOrd="6" destOrd="0" presId="urn:microsoft.com/office/officeart/2005/8/layout/cycle8"/>
    <dgm:cxn modelId="{B30F28D7-AAA1-4185-9C1F-358C68C8D1C5}" type="presParOf" srcId="{7FB34B5D-4AC7-4DAA-B1FE-E519F488EB05}" destId="{E9E190A8-D303-498E-A57B-B310F615FEEB}" srcOrd="7" destOrd="0" presId="urn:microsoft.com/office/officeart/2005/8/layout/cycle8"/>
    <dgm:cxn modelId="{CA03DDD3-9FEC-4B83-A257-0FE46796DB6C}" type="presParOf" srcId="{7FB34B5D-4AC7-4DAA-B1FE-E519F488EB05}" destId="{4219A29B-FBEA-4FC9-8D1F-F42DAC8063FF}" srcOrd="8" destOrd="0" presId="urn:microsoft.com/office/officeart/2005/8/layout/cycle8"/>
    <dgm:cxn modelId="{443BED74-3C94-40CD-9B44-0C6DB8821E8C}" type="presParOf" srcId="{7FB34B5D-4AC7-4DAA-B1FE-E519F488EB05}" destId="{B30EC36C-E664-420E-AA1B-DB2254E01AE3}" srcOrd="9" destOrd="0" presId="urn:microsoft.com/office/officeart/2005/8/layout/cycle8"/>
    <dgm:cxn modelId="{2C456B60-CE24-4EE4-B22B-55F3DE0CC3C2}" type="presParOf" srcId="{7FB34B5D-4AC7-4DAA-B1FE-E519F488EB05}" destId="{4C9DA612-596E-4828-BEE1-C31567D90B35}" srcOrd="10" destOrd="0" presId="urn:microsoft.com/office/officeart/2005/8/layout/cycle8"/>
    <dgm:cxn modelId="{04A934D7-0438-42BD-8039-08ABD7DE1ACE}" type="presParOf" srcId="{7FB34B5D-4AC7-4DAA-B1FE-E519F488EB05}" destId="{9ACE49C4-5EA2-4E81-80A1-8D8AA22057EB}" srcOrd="11" destOrd="0" presId="urn:microsoft.com/office/officeart/2005/8/layout/cycle8"/>
    <dgm:cxn modelId="{3595ED99-C171-4C36-BDDC-CF4904D2B33B}" type="presParOf" srcId="{7FB34B5D-4AC7-4DAA-B1FE-E519F488EB05}" destId="{C3519645-3EF0-4B8C-9946-EEF22E648462}" srcOrd="12" destOrd="0" presId="urn:microsoft.com/office/officeart/2005/8/layout/cycle8"/>
    <dgm:cxn modelId="{26D7D34C-E0BD-4BC8-B851-DCF056D25811}" type="presParOf" srcId="{7FB34B5D-4AC7-4DAA-B1FE-E519F488EB05}" destId="{1F7422BF-1CDB-4850-A407-88B5AE99C2E3}" srcOrd="13" destOrd="0" presId="urn:microsoft.com/office/officeart/2005/8/layout/cycle8"/>
    <dgm:cxn modelId="{F281D87A-3265-4D82-B4B2-4DF65D33DB90}" type="presParOf" srcId="{7FB34B5D-4AC7-4DAA-B1FE-E519F488EB05}" destId="{3D424975-7ACB-446F-8767-1ED5E0CBD418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C876BC-C263-4F8E-AB71-F6BBDBEB164E}">
      <dsp:nvSpPr>
        <dsp:cNvPr id="0" name=""/>
        <dsp:cNvSpPr/>
      </dsp:nvSpPr>
      <dsp:spPr>
        <a:xfrm>
          <a:off x="1772387" y="484599"/>
          <a:ext cx="3987789" cy="3987789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Técnicas de medição</a:t>
          </a:r>
        </a:p>
      </dsp:txBody>
      <dsp:txXfrm>
        <a:off x="3874047" y="1329631"/>
        <a:ext cx="1424210" cy="1186842"/>
      </dsp:txXfrm>
    </dsp:sp>
    <dsp:sp modelId="{7AED3694-BE1C-4FEB-AB5E-C16A261FADB9}">
      <dsp:nvSpPr>
        <dsp:cNvPr id="0" name=""/>
        <dsp:cNvSpPr/>
      </dsp:nvSpPr>
      <dsp:spPr>
        <a:xfrm>
          <a:off x="1745408" y="450999"/>
          <a:ext cx="3987789" cy="398778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Aplicações em dosimetria e física médica</a:t>
          </a:r>
        </a:p>
      </dsp:txBody>
      <dsp:txXfrm>
        <a:off x="2694882" y="3038315"/>
        <a:ext cx="2136315" cy="1044420"/>
      </dsp:txXfrm>
    </dsp:sp>
    <dsp:sp modelId="{4219A29B-FBEA-4FC9-8D1F-F42DAC8063FF}">
      <dsp:nvSpPr>
        <dsp:cNvPr id="0" name=""/>
        <dsp:cNvSpPr/>
      </dsp:nvSpPr>
      <dsp:spPr>
        <a:xfrm>
          <a:off x="1772385" y="484599"/>
          <a:ext cx="3987789" cy="3987789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Des. materiais dosimétricos</a:t>
          </a:r>
        </a:p>
      </dsp:txBody>
      <dsp:txXfrm>
        <a:off x="2234304" y="1329631"/>
        <a:ext cx="1424210" cy="1186842"/>
      </dsp:txXfrm>
    </dsp:sp>
    <dsp:sp modelId="{C3519645-3EF0-4B8C-9946-EEF22E648462}">
      <dsp:nvSpPr>
        <dsp:cNvPr id="0" name=""/>
        <dsp:cNvSpPr/>
      </dsp:nvSpPr>
      <dsp:spPr>
        <a:xfrm>
          <a:off x="1525853" y="287705"/>
          <a:ext cx="4481515" cy="448151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7422BF-1CDB-4850-A407-88B5AE99C2E3}">
      <dsp:nvSpPr>
        <dsp:cNvPr id="0" name=""/>
        <dsp:cNvSpPr/>
      </dsp:nvSpPr>
      <dsp:spPr>
        <a:xfrm>
          <a:off x="1498545" y="203884"/>
          <a:ext cx="4481515" cy="448151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424975-7ACB-446F-8767-1ED5E0CBD418}">
      <dsp:nvSpPr>
        <dsp:cNvPr id="0" name=""/>
        <dsp:cNvSpPr/>
      </dsp:nvSpPr>
      <dsp:spPr>
        <a:xfrm>
          <a:off x="1525193" y="237736"/>
          <a:ext cx="4481515" cy="448151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70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6374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4535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7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996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38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893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5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35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0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2397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24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51053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839337"/>
            <a:ext cx="8229600" cy="4086588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marL="342900" indent="-342900">
              <a:spcBef>
                <a:spcPts val="0"/>
              </a:spcBef>
              <a:buFont typeface="Wingdings" panose="05000000000000000000" pitchFamily="2" charset="2"/>
              <a:buChar char="q"/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lang="pt-BR" dirty="0"/>
          </a:p>
          <a:p>
            <a:pPr lvl="1"/>
            <a:endParaRPr lang="pt-BR" dirty="0"/>
          </a:p>
          <a:p>
            <a:pPr lvl="1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17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25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2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5F6A8-00C2-A548-B2FA-884D30304D54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2163C-25BB-254F-AC3F-59411772E67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a-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022" y="1294167"/>
            <a:ext cx="7576917" cy="1102519"/>
          </a:xfrm>
        </p:spPr>
        <p:txBody>
          <a:bodyPr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title</a:t>
            </a:r>
            <a:r>
              <a:rPr lang="pt-BR" dirty="0"/>
              <a:t> </a:t>
            </a:r>
            <a:r>
              <a:rPr lang="pt-BR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02524"/>
            <a:ext cx="6400800" cy="57334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8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Click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edit</a:t>
            </a:r>
            <a:r>
              <a:rPr lang="pt-BR" dirty="0"/>
              <a:t> Master </a:t>
            </a:r>
            <a:r>
              <a:rPr lang="pt-BR" dirty="0" err="1"/>
              <a:t>text</a:t>
            </a:r>
            <a:r>
              <a:rPr lang="pt-BR" dirty="0"/>
              <a:t> </a:t>
            </a:r>
            <a:r>
              <a:rPr lang="pt-BR" dirty="0" err="1"/>
              <a:t>styles</a:t>
            </a:r>
            <a:endParaRPr lang="pt-BR" dirty="0"/>
          </a:p>
          <a:p>
            <a:pPr lvl="1"/>
            <a:r>
              <a:rPr lang="pt-BR" dirty="0" err="1"/>
              <a:t>Second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2"/>
            <a:r>
              <a:rPr lang="pt-BR" dirty="0" err="1"/>
              <a:t>Third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3"/>
            <a:r>
              <a:rPr lang="pt-BR" dirty="0" err="1"/>
              <a:t>Fourth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pt-BR" dirty="0"/>
          </a:p>
          <a:p>
            <a:pPr lvl="4"/>
            <a:r>
              <a:rPr lang="pt-BR" dirty="0" err="1"/>
              <a:t>Fifth</a:t>
            </a:r>
            <a:r>
              <a:rPr lang="pt-BR" dirty="0"/>
              <a:t> </a:t>
            </a:r>
            <a:r>
              <a:rPr lang="pt-BR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 kern="120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68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8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presentação-01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4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3158"/>
            <a:ext cx="6467570" cy="720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defTabSz="342900"/>
            <a:fld id="{5E65F6A8-00C2-A548-B2FA-884D30304D54}" type="datetimeFigureOut">
              <a:rPr lang="en-US" kern="1200" smtClean="0">
                <a:latin typeface="Calibri"/>
                <a:ea typeface="+mn-ea"/>
                <a:cs typeface="+mn-cs"/>
              </a:rPr>
              <a:pPr defTabSz="342900"/>
              <a:t>4/17/2022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pPr defTabSz="342900"/>
            <a:endParaRPr lang="en-US" kern="1200" dirty="0"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defTabSz="342900"/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‹nº›</a:t>
            </a:fld>
            <a:endParaRPr lang="en-US" kern="1200" dirty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9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000" kern="1200">
          <a:solidFill>
            <a:srgbClr val="214C5C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emf"/><Relationship Id="rId7" Type="http://schemas.openxmlformats.org/officeDocument/2006/relationships/image" Target="../media/image26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G"/><Relationship Id="rId7" Type="http://schemas.openxmlformats.org/officeDocument/2006/relationships/image" Target="../media/image42.jpeg"/><Relationship Id="rId12" Type="http://schemas.openxmlformats.org/officeDocument/2006/relationships/image" Target="../media/image47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eg"/><Relationship Id="rId1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408" y="631704"/>
            <a:ext cx="7608467" cy="491989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6842" y="0"/>
            <a:ext cx="82296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O que fazemos?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59350943"/>
              </p:ext>
            </p:extLst>
          </p:nvPr>
        </p:nvGraphicFramePr>
        <p:xfrm>
          <a:off x="657408" y="567558"/>
          <a:ext cx="7478607" cy="4747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078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8353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Como fazemos?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2465767" y="3394324"/>
            <a:ext cx="4118150" cy="1715123"/>
            <a:chOff x="1907704" y="4931427"/>
            <a:chExt cx="5328593" cy="2286830"/>
          </a:xfrm>
        </p:grpSpPr>
        <p:sp>
          <p:nvSpPr>
            <p:cNvPr id="10" name="Retângulo Arredondado 9"/>
            <p:cNvSpPr/>
            <p:nvPr/>
          </p:nvSpPr>
          <p:spPr>
            <a:xfrm>
              <a:off x="1907705" y="4931427"/>
              <a:ext cx="5328592" cy="221560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1907704" y="4971488"/>
              <a:ext cx="5328592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PIPE/FASE 2</a:t>
              </a:r>
            </a:p>
            <a:p>
              <a:pPr algn="ctr"/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DESENVOLVIMENTO E APLICAÇÕES DE MATERIAIS RADIOLOGICAMENTE EQUIVALENTES A TECIDOS HUMANOS E DE OBJETOS SIMULADORES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</a:t>
              </a:r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fase de submissão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Coord. Audrew </a:t>
              </a:r>
              <a:r>
                <a:rPr lang="pt-BR" sz="135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Frimaio</a:t>
              </a:r>
              <a:endParaRPr lang="pt-BR" sz="135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143001" y="1815667"/>
            <a:ext cx="2888940" cy="1532936"/>
            <a:chOff x="1" y="2753237"/>
            <a:chExt cx="3851920" cy="2043915"/>
          </a:xfrm>
        </p:grpSpPr>
        <p:sp>
          <p:nvSpPr>
            <p:cNvPr id="8" name="Retângulo Arredondado 7"/>
            <p:cNvSpPr/>
            <p:nvPr/>
          </p:nvSpPr>
          <p:spPr>
            <a:xfrm>
              <a:off x="1" y="2753237"/>
              <a:ext cx="3851920" cy="20439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60173" y="2814792"/>
              <a:ext cx="3510136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TEMÁTICO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P&amp;D&amp;I EM METROLOGIA DAS RADIAÇÕES NA ÁREA DA SAÚDE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andamento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Coord. Linda Caldas – IPEN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4734018" y="1822040"/>
            <a:ext cx="3266982" cy="1532936"/>
            <a:chOff x="4788024" y="2700775"/>
            <a:chExt cx="4355976" cy="2043915"/>
          </a:xfrm>
        </p:grpSpPr>
        <p:sp>
          <p:nvSpPr>
            <p:cNvPr id="9" name="Retângulo Arredondado 8"/>
            <p:cNvSpPr/>
            <p:nvPr/>
          </p:nvSpPr>
          <p:spPr>
            <a:xfrm>
              <a:off x="4801240" y="2700775"/>
              <a:ext cx="3851920" cy="20439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6" name="Retângulo 5"/>
            <p:cNvSpPr/>
            <p:nvPr/>
          </p:nvSpPr>
          <p:spPr>
            <a:xfrm>
              <a:off x="4788024" y="2753236"/>
              <a:ext cx="4355976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TEMÁTICO</a:t>
              </a:r>
              <a:endParaRPr lang="pt-BR" sz="15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FÍSICA E INSTRUMENTAÇÃO DE ALTAS ENERGIAS COM O LHC-CERN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julgamento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Marcelo Munhoz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1880" y="1079690"/>
            <a:ext cx="1404156" cy="7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52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>
            <a:off x="6875415" y="1207640"/>
            <a:ext cx="1542800" cy="9002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pt-BR" sz="1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Água</a:t>
            </a:r>
          </a:p>
          <a:p>
            <a:r>
              <a:rPr lang="pt-BR" sz="1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Tecido mole</a:t>
            </a:r>
          </a:p>
          <a:p>
            <a:r>
              <a:rPr lang="pt-BR" sz="1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Mama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Perspectivas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5A083BB8-1260-4993-A484-392B14BC517D}"/>
              </a:ext>
            </a:extLst>
          </p:cNvPr>
          <p:cNvGrpSpPr/>
          <p:nvPr/>
        </p:nvGrpSpPr>
        <p:grpSpPr>
          <a:xfrm>
            <a:off x="138774" y="1017294"/>
            <a:ext cx="3856465" cy="2231959"/>
            <a:chOff x="138774" y="1017294"/>
            <a:chExt cx="3856465" cy="2231959"/>
          </a:xfrm>
        </p:grpSpPr>
        <p:sp>
          <p:nvSpPr>
            <p:cNvPr id="10" name="Retângulo Arredondado 9"/>
            <p:cNvSpPr/>
            <p:nvPr/>
          </p:nvSpPr>
          <p:spPr>
            <a:xfrm>
              <a:off x="138774" y="1017294"/>
              <a:ext cx="3856465" cy="22319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138774" y="1057652"/>
              <a:ext cx="3856464" cy="1915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PIPE/FASE 2</a:t>
              </a:r>
            </a:p>
            <a:p>
              <a:pPr algn="ctr"/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DESENVOLVIMENTO E APLICAÇÕES DE MATERIAIS RADIOLOGICAMENTE EQUIVALENTES A TECIDOS HUMANOS E DE OBJETOS SIMULADORES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</a:t>
              </a:r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fase de submissão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Coord. Audrew </a:t>
              </a:r>
              <a:r>
                <a:rPr lang="pt-BR" sz="135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Frimaio</a:t>
              </a:r>
              <a:endParaRPr lang="pt-BR" sz="135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682" y="1950930"/>
            <a:ext cx="1542800" cy="125866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61" y="2107887"/>
            <a:ext cx="1566384" cy="11740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510" y="2417513"/>
            <a:ext cx="1971811" cy="124543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127" y="2752316"/>
            <a:ext cx="2327717" cy="1365821"/>
          </a:xfrm>
          <a:prstGeom prst="rect">
            <a:avLst/>
          </a:prstGeom>
        </p:spPr>
      </p:pic>
      <p:pic>
        <p:nvPicPr>
          <p:cNvPr id="19" name="Imagem 18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4" r="1649"/>
          <a:stretch/>
        </p:blipFill>
        <p:spPr bwMode="auto">
          <a:xfrm>
            <a:off x="4254118" y="1194268"/>
            <a:ext cx="2551361" cy="746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60" y="3334424"/>
            <a:ext cx="1637296" cy="122797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15" y="4110550"/>
            <a:ext cx="1709846" cy="903691"/>
          </a:xfrm>
          <a:prstGeom prst="rect">
            <a:avLst/>
          </a:prstGeom>
        </p:spPr>
      </p:pic>
      <p:grpSp>
        <p:nvGrpSpPr>
          <p:cNvPr id="16" name="Agrupar 15"/>
          <p:cNvGrpSpPr/>
          <p:nvPr/>
        </p:nvGrpSpPr>
        <p:grpSpPr>
          <a:xfrm>
            <a:off x="32852" y="4256408"/>
            <a:ext cx="6069583" cy="887092"/>
            <a:chOff x="603830" y="3105264"/>
            <a:chExt cx="8092777" cy="1182789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3830" y="3105264"/>
              <a:ext cx="8092777" cy="1182789"/>
            </a:xfrm>
            <a:prstGeom prst="rect">
              <a:avLst/>
            </a:prstGeom>
          </p:spPr>
        </p:pic>
        <p:sp>
          <p:nvSpPr>
            <p:cNvPr id="15" name="Retângulo 14"/>
            <p:cNvSpPr/>
            <p:nvPr/>
          </p:nvSpPr>
          <p:spPr>
            <a:xfrm>
              <a:off x="634651" y="3241262"/>
              <a:ext cx="2692363" cy="92332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pt-BR" sz="4050" b="1" spc="38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patente</a:t>
              </a:r>
            </a:p>
          </p:txBody>
        </p:sp>
      </p:grpSp>
      <p:sp>
        <p:nvSpPr>
          <p:cNvPr id="18" name="Retângulo 17"/>
          <p:cNvSpPr/>
          <p:nvPr/>
        </p:nvSpPr>
        <p:spPr>
          <a:xfrm>
            <a:off x="7303319" y="3055091"/>
            <a:ext cx="1831945" cy="10849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pt-BR" sz="33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Start-up</a:t>
            </a:r>
            <a:endParaRPr lang="pt-BR" sz="33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pt-BR" sz="33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DXL</a:t>
            </a:r>
          </a:p>
        </p:txBody>
      </p:sp>
    </p:spTree>
    <p:extLst>
      <p:ext uri="{BB962C8B-B14F-4D97-AF65-F5344CB8AC3E}">
        <p14:creationId xmlns:p14="http://schemas.microsoft.com/office/powerpoint/2010/main" val="312140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/>
          <p:cNvGrpSpPr/>
          <p:nvPr/>
        </p:nvGrpSpPr>
        <p:grpSpPr>
          <a:xfrm>
            <a:off x="183287" y="2752316"/>
            <a:ext cx="3929281" cy="2417931"/>
            <a:chOff x="1907704" y="4931427"/>
            <a:chExt cx="5328593" cy="2400214"/>
          </a:xfrm>
        </p:grpSpPr>
        <p:sp>
          <p:nvSpPr>
            <p:cNvPr id="10" name="Retângulo Arredondado 9"/>
            <p:cNvSpPr/>
            <p:nvPr/>
          </p:nvSpPr>
          <p:spPr>
            <a:xfrm>
              <a:off x="1907705" y="4931427"/>
              <a:ext cx="5328592" cy="221560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1907704" y="4971488"/>
              <a:ext cx="5328591" cy="2360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PIPE/FASE 2</a:t>
              </a:r>
            </a:p>
            <a:p>
              <a:pPr algn="ctr"/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DESENVOLVIMENTO E APLICAÇÕES DE MATERIAIS RADIOLOGICAMENTE EQUIVALENTES A TECIDOS HUMANOS E DE OBJETOS SIMULADORES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</a:t>
              </a:r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fase de submissão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Coord. Audrew </a:t>
              </a:r>
              <a:r>
                <a:rPr lang="pt-BR" sz="135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Frimaio</a:t>
              </a:r>
              <a:endParaRPr lang="pt-BR" sz="135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223628" y="1109941"/>
            <a:ext cx="2888940" cy="1532936"/>
            <a:chOff x="1" y="2753237"/>
            <a:chExt cx="3851920" cy="2043915"/>
          </a:xfrm>
        </p:grpSpPr>
        <p:sp>
          <p:nvSpPr>
            <p:cNvPr id="8" name="Retângulo Arredondado 7"/>
            <p:cNvSpPr/>
            <p:nvPr/>
          </p:nvSpPr>
          <p:spPr>
            <a:xfrm>
              <a:off x="1" y="2753237"/>
              <a:ext cx="3851920" cy="20439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60173" y="2814792"/>
              <a:ext cx="3510136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TEMÁTICO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P&amp;D&amp;I EM METROLOGIA DAS RADIAÇÕES NA ÁREA DA SAÚDE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andamento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Coord. Linda Caldas – IPEN</a:t>
              </a:r>
            </a:p>
          </p:txBody>
        </p:sp>
      </p:grpSp>
      <p:pic>
        <p:nvPicPr>
          <p:cNvPr id="18" name="Imagem 17" descr="Uma imagem contendo no interior, mesa, cozinha, edifício&#10;&#10;Descrição gerada automaticament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" t="3303" r="3749" b="2707"/>
          <a:stretch/>
        </p:blipFill>
        <p:spPr bwMode="auto">
          <a:xfrm>
            <a:off x="4355976" y="1205095"/>
            <a:ext cx="2620304" cy="1631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4370" y="1599298"/>
            <a:ext cx="2001695" cy="1125953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7" y="2880008"/>
            <a:ext cx="2816684" cy="198259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7" y="2966911"/>
            <a:ext cx="2757800" cy="1765080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4112568" y="4891944"/>
            <a:ext cx="39292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>
                <a:solidFill>
                  <a:schemeClr val="bg1"/>
                </a:solidFill>
              </a:rPr>
              <a:t>Frimaio</a:t>
            </a:r>
            <a:r>
              <a:rPr lang="pt-BR" sz="900" b="1" dirty="0">
                <a:solidFill>
                  <a:schemeClr val="bg1"/>
                </a:solidFill>
              </a:rPr>
              <a:t>, A. et al. </a:t>
            </a:r>
            <a:r>
              <a:rPr lang="pt-BR" sz="900" b="1" dirty="0" err="1">
                <a:solidFill>
                  <a:schemeClr val="bg1"/>
                </a:solidFill>
              </a:rPr>
              <a:t>Physics</a:t>
            </a:r>
            <a:r>
              <a:rPr lang="pt-BR" sz="900" b="1" dirty="0">
                <a:solidFill>
                  <a:schemeClr val="bg1"/>
                </a:solidFill>
              </a:rPr>
              <a:t> </a:t>
            </a:r>
            <a:r>
              <a:rPr lang="pt-BR" sz="900" b="1" dirty="0" err="1">
                <a:solidFill>
                  <a:schemeClr val="bg1"/>
                </a:solidFill>
              </a:rPr>
              <a:t>and</a:t>
            </a:r>
            <a:r>
              <a:rPr lang="pt-BR" sz="900" b="1" dirty="0">
                <a:solidFill>
                  <a:schemeClr val="bg1"/>
                </a:solidFill>
              </a:rPr>
              <a:t> </a:t>
            </a:r>
            <a:r>
              <a:rPr lang="pt-BR" sz="900" b="1" dirty="0" err="1">
                <a:solidFill>
                  <a:schemeClr val="bg1"/>
                </a:solidFill>
              </a:rPr>
              <a:t>Chemistry</a:t>
            </a:r>
            <a:r>
              <a:rPr lang="pt-BR" sz="900" b="1" dirty="0">
                <a:solidFill>
                  <a:schemeClr val="bg1"/>
                </a:solidFill>
              </a:rPr>
              <a:t>, Volume 167, </a:t>
            </a:r>
            <a:r>
              <a:rPr lang="pt-BR" sz="900" b="1" dirty="0" err="1">
                <a:solidFill>
                  <a:schemeClr val="bg1"/>
                </a:solidFill>
              </a:rPr>
              <a:t>February</a:t>
            </a:r>
            <a:r>
              <a:rPr lang="pt-BR" sz="900" b="1" dirty="0">
                <a:solidFill>
                  <a:schemeClr val="bg1"/>
                </a:solidFill>
              </a:rPr>
              <a:t> 2020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3958" y="2953352"/>
            <a:ext cx="3078342" cy="1909254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2712482" y="1638838"/>
            <a:ext cx="3627661" cy="21005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580" tIns="34290" rIns="68580" bIns="34290">
            <a:spAutoFit/>
          </a:bodyPr>
          <a:lstStyle/>
          <a:p>
            <a:pPr algn="ctr"/>
            <a:r>
              <a:rPr lang="pt-BR" sz="33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Novos materiais:</a:t>
            </a:r>
          </a:p>
          <a:p>
            <a:pPr algn="ctr"/>
            <a:r>
              <a:rPr lang="pt-BR" sz="33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Pulmão</a:t>
            </a:r>
          </a:p>
          <a:p>
            <a:pPr algn="ctr"/>
            <a:r>
              <a:rPr lang="pt-BR" sz="33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Pele</a:t>
            </a:r>
          </a:p>
          <a:p>
            <a:pPr algn="ctr"/>
            <a:r>
              <a:rPr lang="pt-BR" sz="33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Osso 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0F66C2D-C4BF-4DC0-93F9-A5C3E2C43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253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Perspectivas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1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Perspectivas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114300" y="2752316"/>
            <a:ext cx="3998268" cy="2417931"/>
            <a:chOff x="1907704" y="4931427"/>
            <a:chExt cx="5328593" cy="2400214"/>
          </a:xfrm>
        </p:grpSpPr>
        <p:sp>
          <p:nvSpPr>
            <p:cNvPr id="10" name="Retângulo Arredondado 9"/>
            <p:cNvSpPr/>
            <p:nvPr/>
          </p:nvSpPr>
          <p:spPr>
            <a:xfrm>
              <a:off x="1907705" y="4931427"/>
              <a:ext cx="5328592" cy="221560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4" name="Retângulo 3"/>
            <p:cNvSpPr/>
            <p:nvPr/>
          </p:nvSpPr>
          <p:spPr>
            <a:xfrm>
              <a:off x="1907704" y="4971488"/>
              <a:ext cx="5328591" cy="23601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PIPE/FASE 2</a:t>
              </a:r>
            </a:p>
            <a:p>
              <a:pPr algn="ctr"/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DESENVOLVIMENTO E APLICAÇÕES DE MATERIAIS RADIOLOGICAMENTE EQUIVALENTES A TECIDOS HUMANOS E DE OBJETOS SIMULADORES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</a:t>
              </a:r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fase de submissão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 Coord. Audrew </a:t>
              </a:r>
              <a:r>
                <a:rPr lang="pt-BR" sz="135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Frimaio</a:t>
              </a:r>
              <a:endParaRPr lang="pt-BR" sz="135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Agrupar 10"/>
          <p:cNvGrpSpPr/>
          <p:nvPr/>
        </p:nvGrpSpPr>
        <p:grpSpPr>
          <a:xfrm>
            <a:off x="1223628" y="1109941"/>
            <a:ext cx="2888940" cy="1532936"/>
            <a:chOff x="1" y="2753237"/>
            <a:chExt cx="3851920" cy="2043915"/>
          </a:xfrm>
        </p:grpSpPr>
        <p:sp>
          <p:nvSpPr>
            <p:cNvPr id="8" name="Retângulo Arredondado 7"/>
            <p:cNvSpPr/>
            <p:nvPr/>
          </p:nvSpPr>
          <p:spPr>
            <a:xfrm>
              <a:off x="1" y="2753237"/>
              <a:ext cx="3851920" cy="20439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160173" y="2814792"/>
              <a:ext cx="3510136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TEMÁTICO</a:t>
              </a: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P&amp;D&amp;I EM METROLOGIA DAS RADIAÇÕES NA ÁREA DA SAÚDE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andamento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Coord. Linda Caldas – IPEN</a:t>
              </a:r>
            </a:p>
          </p:txBody>
        </p:sp>
      </p:grpSp>
      <p:pic>
        <p:nvPicPr>
          <p:cNvPr id="18" name="Imagem 17" descr="Uma imagem contendo Interface gráfica do usuário&#10;&#10;Descrição gerada automaticament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633" y="4156595"/>
            <a:ext cx="2275961" cy="997766"/>
          </a:xfrm>
          <a:prstGeom prst="rect">
            <a:avLst/>
          </a:prstGeom>
        </p:spPr>
      </p:pic>
      <p:pic>
        <p:nvPicPr>
          <p:cNvPr id="12" name="Imagem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57" y="1182145"/>
            <a:ext cx="2424113" cy="159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m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46" y="2803848"/>
            <a:ext cx="1924796" cy="1323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88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Perspectivas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3069596" y="2099776"/>
            <a:ext cx="3266982" cy="1532936"/>
            <a:chOff x="4788024" y="2700775"/>
            <a:chExt cx="4355976" cy="2043915"/>
          </a:xfrm>
        </p:grpSpPr>
        <p:sp>
          <p:nvSpPr>
            <p:cNvPr id="16" name="Retângulo Arredondado 15"/>
            <p:cNvSpPr/>
            <p:nvPr/>
          </p:nvSpPr>
          <p:spPr>
            <a:xfrm>
              <a:off x="4801240" y="2700775"/>
              <a:ext cx="3851920" cy="2043915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4788024" y="2753236"/>
              <a:ext cx="4355976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1500" u="sng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TEMÁTICO</a:t>
              </a:r>
              <a:endParaRPr lang="pt-BR" sz="15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r>
                <a:rPr lang="pt-BR" sz="15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FÍSICA E INSTRUMENTAÇÃO DE ALTAS ENERGIAS COM O LHC-CERN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Em julgamento</a:t>
              </a:r>
            </a:p>
            <a:p>
              <a:r>
                <a:rPr lang="pt-BR" sz="135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Marcelo Munhoz</a:t>
              </a:r>
            </a:p>
          </p:txBody>
        </p:sp>
      </p:grpSp>
      <p:grpSp>
        <p:nvGrpSpPr>
          <p:cNvPr id="6" name="Agrupar 5"/>
          <p:cNvGrpSpPr/>
          <p:nvPr/>
        </p:nvGrpSpPr>
        <p:grpSpPr>
          <a:xfrm>
            <a:off x="1323682" y="1143052"/>
            <a:ext cx="6404719" cy="1177245"/>
            <a:chOff x="456933" y="1504521"/>
            <a:chExt cx="8539625" cy="1569659"/>
          </a:xfrm>
        </p:grpSpPr>
        <p:sp>
          <p:nvSpPr>
            <p:cNvPr id="3" name="Retângulo 2"/>
            <p:cNvSpPr/>
            <p:nvPr/>
          </p:nvSpPr>
          <p:spPr>
            <a:xfrm>
              <a:off x="456933" y="1568792"/>
              <a:ext cx="2392536" cy="120032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Tomografia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por</a:t>
              </a:r>
              <a:endParaRPr lang="en-GB" sz="1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contagem</a:t>
              </a:r>
              <a:endParaRPr lang="en-GB" sz="1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de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fótons</a:t>
              </a:r>
              <a:endParaRPr lang="en-GB" sz="1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>
              <a:off x="6723713" y="1504521"/>
              <a:ext cx="2272845" cy="1569659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GB" sz="1800" dirty="0" err="1">
                  <a:latin typeface="Comic Sans MS" panose="030F0702030302020204" pitchFamily="66" charset="0"/>
                </a:rPr>
                <a:t>Mamografia</a:t>
              </a:r>
              <a:endParaRPr lang="en-GB" sz="1800" dirty="0"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 err="1">
                  <a:latin typeface="Comic Sans MS" panose="030F0702030302020204" pitchFamily="66" charset="0"/>
                </a:rPr>
                <a:t>hiperespectral</a:t>
              </a:r>
              <a:endParaRPr lang="en-GB" sz="1800" dirty="0"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 err="1">
                  <a:latin typeface="Comic Sans MS" panose="030F0702030302020204" pitchFamily="66" charset="0"/>
                </a:rPr>
                <a:t>evidenciada</a:t>
              </a:r>
              <a:r>
                <a:rPr lang="en-GB" sz="1800" dirty="0">
                  <a:latin typeface="Comic Sans MS" panose="030F0702030302020204" pitchFamily="66" charset="0"/>
                </a:rPr>
                <a:t> </a:t>
              </a:r>
            </a:p>
            <a:p>
              <a:pPr algn="ctr"/>
              <a:r>
                <a:rPr lang="en-GB" sz="1800" dirty="0" err="1">
                  <a:latin typeface="Comic Sans MS" panose="030F0702030302020204" pitchFamily="66" charset="0"/>
                </a:rPr>
                <a:t>por</a:t>
              </a:r>
              <a:r>
                <a:rPr lang="en-GB" sz="1800" dirty="0">
                  <a:latin typeface="Comic Sans MS" panose="030F0702030302020204" pitchFamily="66" charset="0"/>
                </a:rPr>
                <a:t> </a:t>
              </a:r>
              <a:r>
                <a:rPr lang="en-GB" sz="1800" dirty="0" err="1">
                  <a:latin typeface="Comic Sans MS" panose="030F0702030302020204" pitchFamily="66" charset="0"/>
                </a:rPr>
                <a:t>contraste</a:t>
              </a:r>
              <a:endParaRPr lang="en-GB" sz="1800" dirty="0">
                <a:latin typeface="Comic Sans MS" panose="030F0702030302020204" pitchFamily="66" charset="0"/>
              </a:endParaRPr>
            </a:p>
          </p:txBody>
        </p:sp>
        <p:sp>
          <p:nvSpPr>
            <p:cNvPr id="4" name="Seta para a Esquerda e para a Direita 3"/>
            <p:cNvSpPr/>
            <p:nvPr/>
          </p:nvSpPr>
          <p:spPr>
            <a:xfrm>
              <a:off x="2987824" y="1504521"/>
              <a:ext cx="3600400" cy="1088074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800" b="1" dirty="0"/>
                <a:t>THICK-GEM</a:t>
              </a:r>
            </a:p>
          </p:txBody>
        </p:sp>
      </p:grpSp>
      <p:grpSp>
        <p:nvGrpSpPr>
          <p:cNvPr id="9" name="Agrupar 8"/>
          <p:cNvGrpSpPr/>
          <p:nvPr/>
        </p:nvGrpSpPr>
        <p:grpSpPr>
          <a:xfrm>
            <a:off x="1763689" y="2139703"/>
            <a:ext cx="5400599" cy="2812084"/>
            <a:chOff x="1043608" y="2833390"/>
            <a:chExt cx="7200799" cy="3749446"/>
          </a:xfrm>
        </p:grpSpPr>
        <p:sp>
          <p:nvSpPr>
            <p:cNvPr id="8" name="Retângulo 7"/>
            <p:cNvSpPr/>
            <p:nvPr/>
          </p:nvSpPr>
          <p:spPr>
            <a:xfrm>
              <a:off x="2028593" y="5013176"/>
              <a:ext cx="5220234" cy="156966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Desenvolvimento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e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caracterização</a:t>
              </a:r>
              <a:endParaRPr lang="en-GB" sz="1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de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materiais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equivalents</a:t>
              </a:r>
            </a:p>
            <a:p>
              <a:pPr algn="ctr"/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usando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 CT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por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contagem</a:t>
              </a:r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de </a:t>
              </a:r>
              <a:r>
                <a:rPr lang="en-GB" sz="1800" dirty="0" err="1">
                  <a:solidFill>
                    <a:schemeClr val="bg1"/>
                  </a:solidFill>
                  <a:latin typeface="Comic Sans MS" panose="030F0702030302020204" pitchFamily="66" charset="0"/>
                </a:rPr>
                <a:t>fótons</a:t>
              </a:r>
              <a:endParaRPr lang="en-GB" sz="18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GB" sz="18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 e </a:t>
              </a:r>
              <a:r>
                <a:rPr lang="en-GB" sz="1800" dirty="0" err="1">
                  <a:latin typeface="Comic Sans MS" panose="030F0702030302020204" pitchFamily="66" charset="0"/>
                </a:rPr>
                <a:t>Mamografia</a:t>
              </a:r>
              <a:r>
                <a:rPr lang="en-GB" sz="1800" dirty="0">
                  <a:latin typeface="Comic Sans MS" panose="030F0702030302020204" pitchFamily="66" charset="0"/>
                </a:rPr>
                <a:t> </a:t>
              </a:r>
              <a:r>
                <a:rPr lang="en-GB" sz="1800" dirty="0" err="1">
                  <a:latin typeface="Comic Sans MS" panose="030F0702030302020204" pitchFamily="66" charset="0"/>
                </a:rPr>
                <a:t>hiperespectral</a:t>
              </a:r>
              <a:endParaRPr lang="pt-BR" sz="18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" name="Seta Dobrada para Cima 4"/>
            <p:cNvSpPr/>
            <p:nvPr/>
          </p:nvSpPr>
          <p:spPr>
            <a:xfrm rot="16200000" flipH="1" flipV="1">
              <a:off x="25723" y="3851275"/>
              <a:ext cx="2899866" cy="864096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  <p:sp>
          <p:nvSpPr>
            <p:cNvPr id="11" name="Seta Dobrada para Cima 10"/>
            <p:cNvSpPr/>
            <p:nvPr/>
          </p:nvSpPr>
          <p:spPr>
            <a:xfrm rot="16200000" flipH="1">
              <a:off x="6466930" y="3988624"/>
              <a:ext cx="2691921" cy="863033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50"/>
            </a:p>
          </p:txBody>
        </p:sp>
      </p:grpSp>
    </p:spTree>
    <p:extLst>
      <p:ext uri="{BB962C8B-B14F-4D97-AF65-F5344CB8AC3E}">
        <p14:creationId xmlns:p14="http://schemas.microsoft.com/office/powerpoint/2010/main" val="376717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4" y="3547530"/>
            <a:ext cx="2184042" cy="163803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883" y="-44969"/>
            <a:ext cx="2278618" cy="303815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89" y="5290"/>
            <a:ext cx="2276672" cy="1707503"/>
          </a:xfrm>
          <a:prstGeom prst="rect">
            <a:avLst/>
          </a:prstGeom>
        </p:spPr>
      </p:pic>
      <p:pic>
        <p:nvPicPr>
          <p:cNvPr id="18" name="Espaço Reservado para Conteúdo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66066" y="2998114"/>
            <a:ext cx="2855187" cy="2140883"/>
          </a:xfrm>
          <a:prstGeom prst="rect">
            <a:avLst/>
          </a:prstGeom>
        </p:spPr>
      </p:pic>
      <p:pic>
        <p:nvPicPr>
          <p:cNvPr id="19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59" y="2488990"/>
            <a:ext cx="2103499" cy="118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49" y="2007404"/>
            <a:ext cx="2671503" cy="1779963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60" y="-18681"/>
            <a:ext cx="2471082" cy="185331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9" y="1373976"/>
            <a:ext cx="1677310" cy="125798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7" y="1488646"/>
            <a:ext cx="3211697" cy="240877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85962" y="1473187"/>
            <a:ext cx="6125716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t-BR" sz="3600" b="1" u="sng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Perspectivas</a:t>
            </a:r>
            <a:r>
              <a:rPr lang="pt-B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pt-B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TESTES DE PROTÓTIPOS</a:t>
            </a:r>
          </a:p>
          <a:p>
            <a:pPr algn="ctr"/>
            <a:r>
              <a:rPr lang="pt-BR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Comic Sans MS" panose="030F0702030302020204" pitchFamily="66" charset="0"/>
              </a:rPr>
              <a:t>EM AMBIENTE CLÍNICO</a:t>
            </a:r>
            <a:endParaRPr lang="pt-BR" sz="33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Comic Sans MS" panose="030F0702030302020204" pitchFamily="66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6178" y="1547021"/>
            <a:ext cx="479202" cy="479202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526" y="3845678"/>
            <a:ext cx="1892540" cy="141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257425" y="2644341"/>
            <a:ext cx="6160501" cy="1102519"/>
          </a:xfrm>
        </p:spPr>
        <p:txBody>
          <a:bodyPr>
            <a:noAutofit/>
          </a:bodyPr>
          <a:lstStyle/>
          <a:p>
            <a:pPr defTabSz="685800" eaLnBrk="0" fontAlgn="base" hangingPunct="0"/>
            <a:r>
              <a:rPr lang="pt-BR" altLang="en-US" sz="4500" dirty="0">
                <a:latin typeface="Comic Sans MS" panose="030F0702030302020204" pitchFamily="66" charset="0"/>
              </a:rPr>
              <a:t>Relevância atual da área  (nacional e internacionalmente)</a:t>
            </a:r>
          </a:p>
        </p:txBody>
      </p:sp>
    </p:spTree>
    <p:extLst>
      <p:ext uri="{BB962C8B-B14F-4D97-AF65-F5344CB8AC3E}">
        <p14:creationId xmlns:p14="http://schemas.microsoft.com/office/powerpoint/2010/main" val="993872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16AC4-0152-420C-8466-3AE5C6E2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"/>
            <a:ext cx="7189515" cy="9239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Medical </a:t>
            </a:r>
            <a:r>
              <a:rPr lang="pt-BR" dirty="0" err="1">
                <a:solidFill>
                  <a:schemeClr val="bg1"/>
                </a:solidFill>
              </a:rPr>
              <a:t>Physics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(3,442 publicações)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7CB60B9-45B1-48CE-BB79-61554BDAF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840" y="2181225"/>
            <a:ext cx="5843110" cy="28606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7D023B4-F9A3-414B-89CE-13C6706F7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6" y="1240408"/>
            <a:ext cx="3209924" cy="167620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15625EE-2AE1-4081-B674-6581D1D1D2ED}"/>
              </a:ext>
            </a:extLst>
          </p:cNvPr>
          <p:cNvSpPr txBox="1"/>
          <p:nvPr/>
        </p:nvSpPr>
        <p:spPr>
          <a:xfrm>
            <a:off x="6229350" y="112395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Medical </a:t>
            </a:r>
            <a:r>
              <a:rPr lang="pt-BR" dirty="0" err="1"/>
              <a:t>Physics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3901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9EB117E-5ED4-497D-89FD-02789D0D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683" y="1557265"/>
            <a:ext cx="6210442" cy="319058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23F3301-5F83-44C0-B1B8-79A57460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"/>
            <a:ext cx="7189515" cy="9239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Medical </a:t>
            </a:r>
            <a:r>
              <a:rPr lang="pt-BR" dirty="0" err="1">
                <a:solidFill>
                  <a:schemeClr val="bg1"/>
                </a:solidFill>
              </a:rPr>
              <a:t>Physics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Países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5CBE25-8C50-46A6-BD44-BBEE595B899F}"/>
              </a:ext>
            </a:extLst>
          </p:cNvPr>
          <p:cNvSpPr txBox="1"/>
          <p:nvPr/>
        </p:nvSpPr>
        <p:spPr>
          <a:xfrm>
            <a:off x="6229350" y="112395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Medical </a:t>
            </a:r>
            <a:r>
              <a:rPr lang="pt-BR" dirty="0" err="1"/>
              <a:t>Physics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101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pt-BR" sz="3675" dirty="0">
                <a:latin typeface="Comic Sans MS" panose="030F0702030302020204" pitchFamily="66" charset="0"/>
              </a:rPr>
            </a:br>
            <a:br>
              <a:rPr lang="pt-BR" sz="3675" dirty="0">
                <a:latin typeface="Comic Sans MS" panose="030F0702030302020204" pitchFamily="66" charset="0"/>
              </a:rPr>
            </a:br>
            <a:br>
              <a:rPr lang="pt-BR" dirty="0"/>
            </a:br>
            <a:r>
              <a:rPr lang="pt-BR" sz="4800" dirty="0">
                <a:latin typeface="Comic Sans MS" panose="030F0702030302020204" pitchFamily="66" charset="0"/>
              </a:rPr>
              <a:t>Física Médica e Dosimetria das Radiações </a:t>
            </a:r>
            <a:r>
              <a:rPr lang="pt-BR" dirty="0"/>
              <a:t>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D0F92B-CE5A-4C71-80F1-D49C617A3F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3200" dirty="0">
                <a:latin typeface="Comic Sans MS" panose="030F0702030302020204" pitchFamily="66" charset="0"/>
              </a:rPr>
              <a:t>Claro Docente – MS3 - 2022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6328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AFF365B-FD07-4487-88EA-44C6AC064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05" y="1107495"/>
            <a:ext cx="5658141" cy="279096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B78C7E3-7FE8-466B-8E99-8B2575727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725" y="3476625"/>
            <a:ext cx="3153125" cy="151457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54B3587-10CD-4F64-BD68-DE770C027C1D}"/>
              </a:ext>
            </a:extLst>
          </p:cNvPr>
          <p:cNvSpPr txBox="1"/>
          <p:nvPr/>
        </p:nvSpPr>
        <p:spPr>
          <a:xfrm>
            <a:off x="6229350" y="112395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Medical </a:t>
            </a:r>
            <a:r>
              <a:rPr lang="pt-BR" dirty="0" err="1"/>
              <a:t>Physics</a:t>
            </a: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69BCBAA-0211-4889-AE77-9EE90664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"/>
            <a:ext cx="7189515" cy="9239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Medical </a:t>
            </a:r>
            <a:r>
              <a:rPr lang="pt-BR" dirty="0" err="1">
                <a:solidFill>
                  <a:schemeClr val="bg1"/>
                </a:solidFill>
              </a:rPr>
              <a:t>Physics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Instituições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59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A630865-07EA-4A79-9D2E-0A5ED6427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801" y="1524000"/>
            <a:ext cx="6564074" cy="3150979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F8C0C6C-6BA3-4062-9325-729974C43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"/>
            <a:ext cx="7189515" cy="9239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Medical </a:t>
            </a:r>
            <a:r>
              <a:rPr lang="pt-BR" dirty="0" err="1">
                <a:solidFill>
                  <a:schemeClr val="bg1"/>
                </a:solidFill>
              </a:rPr>
              <a:t>Physics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Financiamento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36EBDC1-4F5F-4255-83C7-F58505A8AA43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Medical </a:t>
            </a:r>
            <a:r>
              <a:rPr lang="pt-BR" dirty="0" err="1"/>
              <a:t>Physics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118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4383CB0-180B-4EE1-9FD9-73FD0C1A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389" y="1367797"/>
            <a:ext cx="5728785" cy="351314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D1AF9487-D6EB-4E34-8178-25406317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"/>
            <a:ext cx="7189515" cy="923924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Medical </a:t>
            </a:r>
            <a:r>
              <a:rPr lang="pt-BR" dirty="0" err="1">
                <a:solidFill>
                  <a:schemeClr val="bg1"/>
                </a:solidFill>
              </a:rPr>
              <a:t>Physics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Áreas do Conhecimento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988A3AC-76FC-48B2-BCBF-7B94D165F444}"/>
              </a:ext>
            </a:extLst>
          </p:cNvPr>
          <p:cNvSpPr txBox="1"/>
          <p:nvPr/>
        </p:nvSpPr>
        <p:spPr>
          <a:xfrm>
            <a:off x="6229350" y="112395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Medical </a:t>
            </a:r>
            <a:r>
              <a:rPr lang="pt-BR" dirty="0" err="1"/>
              <a:t>Physics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685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216AC4-0152-420C-8466-3AE5C6E2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0367"/>
            <a:ext cx="7399065" cy="1004714"/>
          </a:xfrm>
        </p:spPr>
        <p:txBody>
          <a:bodyPr lIns="91425" tIns="91425" rIns="91425" bIns="91425" anchor="b" anchorCtr="0">
            <a:normAutofit fontScale="90000"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Dosimetry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(13,524 publicações)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9788D4D-20C0-4338-962C-162071F33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4347"/>
            <a:ext cx="3287343" cy="17831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CBB13D3-3D05-45BA-845F-6F159C092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207" y="2076450"/>
            <a:ext cx="6046671" cy="300994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5FAB0D2C-1D17-4A25-99AF-3D8410DA8CC1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Dosimetry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5098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4A00A8-2DB0-474C-8186-A588E119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386" y="1501676"/>
            <a:ext cx="6608264" cy="327569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C279CD2-894A-4B61-915B-C6434C4C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0367"/>
            <a:ext cx="7399065" cy="1004714"/>
          </a:xfrm>
        </p:spPr>
        <p:txBody>
          <a:bodyPr lIns="91425" tIns="91425" rIns="91425" bIns="91425" anchor="b" anchorCtr="0">
            <a:normAutofit fontScale="90000"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Dosimetry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Países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971978-EDE4-48F9-BC3E-7B4AB461999D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Dosimetry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6262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672AEA7-BCE8-4D17-B000-6515829AE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03" y="1070074"/>
            <a:ext cx="5586700" cy="26623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1B35120-5DF3-43FD-B774-AECDB339F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233" y="3208302"/>
            <a:ext cx="3967767" cy="2015044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DC6A2A33-A3E9-4814-9411-6E5679C1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0367"/>
            <a:ext cx="7399065" cy="1004714"/>
          </a:xfrm>
        </p:spPr>
        <p:txBody>
          <a:bodyPr lIns="91425" tIns="91425" rIns="91425" bIns="91425" anchor="b" anchorCtr="0">
            <a:normAutofit fontScale="90000"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Dosimetry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Instituições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8C98165-B4DA-4E31-B5BF-E122283B03E7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Dosimetry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7025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308B014-CF2C-4FB2-8CDB-25D1F85D3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42" y="1529637"/>
            <a:ext cx="6465633" cy="356417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A3D5A9B-D1FF-4A68-9828-37C28557CC22}"/>
              </a:ext>
            </a:extLst>
          </p:cNvPr>
          <p:cNvSpPr txBox="1">
            <a:spLocks/>
          </p:cNvSpPr>
          <p:nvPr/>
        </p:nvSpPr>
        <p:spPr>
          <a:xfrm>
            <a:off x="76200" y="-10367"/>
            <a:ext cx="7399065" cy="1004714"/>
          </a:xfrm>
          <a:prstGeom prst="rect">
            <a:avLst/>
          </a:prstGeom>
        </p:spPr>
        <p:txBody>
          <a:bodyPr lIns="91425" tIns="91425" rIns="91425" bIns="91425" anchor="b" anchorCtr="0">
            <a:normAutofit fontScale="90000" lnSpcReduction="10000"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Dosimetry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Financiamento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3AC5D1F-49B0-4F9B-8229-76FC0D1839BD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Dosimetry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12329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D61FBCA-03D8-4300-8186-2D7BCBE4B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453" y="1070074"/>
            <a:ext cx="5841184" cy="369687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80DC4AA-4797-4654-AEDA-8E28ACC2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-10367"/>
            <a:ext cx="7399065" cy="1004714"/>
          </a:xfrm>
        </p:spPr>
        <p:txBody>
          <a:bodyPr lIns="91425" tIns="91425" rIns="91425" bIns="91425" anchor="b" anchorCtr="0">
            <a:normAutofit fontScale="90000"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Radiation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Dosimetry</a:t>
            </a:r>
            <a:r>
              <a:rPr lang="pt-BR" dirty="0">
                <a:solidFill>
                  <a:schemeClr val="bg1"/>
                </a:solidFill>
              </a:rPr>
              <a:t> 2017- presente </a:t>
            </a:r>
            <a:r>
              <a:rPr lang="pt-BR" sz="2700" dirty="0">
                <a:solidFill>
                  <a:schemeClr val="bg1"/>
                </a:solidFill>
              </a:rPr>
              <a:t>Áreas do Conhecimento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E1AD29C-F0D6-43C9-9C46-399C39A94E8C}"/>
              </a:ext>
            </a:extLst>
          </p:cNvPr>
          <p:cNvSpPr txBox="1"/>
          <p:nvPr/>
        </p:nvSpPr>
        <p:spPr>
          <a:xfrm>
            <a:off x="6400800" y="1070074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Scopus – </a:t>
            </a:r>
            <a:r>
              <a:rPr lang="pt-BR" dirty="0" err="1"/>
              <a:t>Radiation</a:t>
            </a:r>
            <a:r>
              <a:rPr lang="pt-BR" dirty="0"/>
              <a:t> </a:t>
            </a:r>
            <a:r>
              <a:rPr lang="pt-BR" dirty="0" err="1"/>
              <a:t>Dosimetry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7382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fld id="{3422163C-25BB-254F-AC3F-59411772E674}" type="slidenum">
              <a:rPr lang="en-US" kern="1200" smtClean="0">
                <a:latin typeface="Calibri"/>
                <a:ea typeface="+mn-ea"/>
                <a:cs typeface="+mn-cs"/>
              </a:rPr>
              <a:pPr defTabSz="342900"/>
              <a:t>28</a:t>
            </a:fld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464" y="-174543"/>
            <a:ext cx="9189260" cy="56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31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971675" y="2853891"/>
            <a:ext cx="6160501" cy="1102519"/>
          </a:xfrm>
        </p:spPr>
        <p:txBody>
          <a:bodyPr>
            <a:noAutofit/>
          </a:bodyPr>
          <a:lstStyle/>
          <a:p>
            <a:pPr defTabSz="685800" eaLnBrk="0" fontAlgn="base" hangingPunct="0"/>
            <a:r>
              <a:rPr lang="pt-BR" altLang="en-US" sz="4500" dirty="0">
                <a:latin typeface="Comic Sans MS" panose="030F0702030302020204" pitchFamily="66" charset="0"/>
              </a:rPr>
              <a:t>Impacto da contratação no âmbito do Instituto de Física</a:t>
            </a:r>
          </a:p>
        </p:txBody>
      </p:sp>
    </p:spTree>
    <p:extLst>
      <p:ext uri="{BB962C8B-B14F-4D97-AF65-F5344CB8AC3E}">
        <p14:creationId xmlns:p14="http://schemas.microsoft.com/office/powerpoint/2010/main" val="3170006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4138" y="0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SUMÁRIO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838200" y="1122730"/>
            <a:ext cx="8305800" cy="376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</a:rPr>
              <a:t>O grupo no IF (DFN) – quem somos o que </a:t>
            </a:r>
            <a:r>
              <a:rPr lang="pt-BR" altLang="en-US" dirty="0">
                <a:latin typeface="Comic Sans MS" panose="030F0702030302020204" pitchFamily="66" charset="0"/>
              </a:rPr>
              <a:t>fazemos; viabilidade da execução de projetos na área.</a:t>
            </a:r>
          </a:p>
          <a:p>
            <a:pPr marL="457200" indent="-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</a:rPr>
              <a:t>Relevância atual da área  (nacional e internacionalmente);</a:t>
            </a:r>
          </a:p>
          <a:p>
            <a:pPr marL="457200" indent="-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pt-BR" altLang="en-US" dirty="0">
                <a:latin typeface="Comic Sans MS" panose="030F0702030302020204" pitchFamily="66" charset="0"/>
              </a:rPr>
              <a:t>Impacto da contratação no âmbito do Instituto de Física;</a:t>
            </a:r>
          </a:p>
          <a:p>
            <a:pPr marL="457200" indent="-457200" defTabSz="6858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pt-BR" altLang="en-US" b="0" i="0" u="none" strike="noStrike" cap="none" normalizeH="0" baseline="0" dirty="0">
                <a:ln>
                  <a:noFill/>
                </a:ln>
                <a:effectLst/>
                <a:latin typeface="Comic Sans MS" panose="030F0702030302020204" pitchFamily="66" charset="0"/>
              </a:rPr>
              <a:t>Prognóstico de potenciais candidatos;</a:t>
            </a:r>
          </a:p>
        </p:txBody>
      </p:sp>
    </p:spTree>
    <p:extLst>
      <p:ext uri="{BB962C8B-B14F-4D97-AF65-F5344CB8AC3E}">
        <p14:creationId xmlns:p14="http://schemas.microsoft.com/office/powerpoint/2010/main" val="28789814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020" y="0"/>
            <a:ext cx="82296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PESQUISA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5E036-697D-48CC-B4D8-177EFA50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0774" y="1200150"/>
            <a:ext cx="6296025" cy="3725680"/>
          </a:xfrm>
        </p:spPr>
        <p:txBody>
          <a:bodyPr/>
          <a:lstStyle/>
          <a:p>
            <a:r>
              <a:rPr lang="pt-BR" dirty="0"/>
              <a:t>Vários projetos em andamento</a:t>
            </a:r>
          </a:p>
          <a:p>
            <a:r>
              <a:rPr lang="pt-BR" dirty="0"/>
              <a:t>com financiamento</a:t>
            </a:r>
          </a:p>
          <a:p>
            <a:r>
              <a:rPr lang="pt-BR" dirty="0"/>
              <a:t>Formação de novos pesquisadores </a:t>
            </a:r>
            <a:r>
              <a:rPr lang="pt-BR" sz="2000" dirty="0"/>
              <a:t>(7 mestrados e 3 doutorados últimos 5 anos)</a:t>
            </a:r>
          </a:p>
          <a:p>
            <a:r>
              <a:rPr lang="pt-BR" dirty="0"/>
              <a:t>Projetos internacionais</a:t>
            </a:r>
          </a:p>
        </p:txBody>
      </p:sp>
    </p:spTree>
    <p:extLst>
      <p:ext uri="{BB962C8B-B14F-4D97-AF65-F5344CB8AC3E}">
        <p14:creationId xmlns:p14="http://schemas.microsoft.com/office/powerpoint/2010/main" val="2546167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420" y="-62036"/>
            <a:ext cx="82296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PESQUISA – últimas publicações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EE0C7AC-CFC7-4643-9FE1-46E57A78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661" y="985419"/>
            <a:ext cx="3216167" cy="217984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AD8D946-6FBA-4BB8-BAB7-DFC945AF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509" y="1099844"/>
            <a:ext cx="5226133" cy="18325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237" y="3259386"/>
            <a:ext cx="5841917" cy="17382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81482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1" y="-60971"/>
            <a:ext cx="8229600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PESQUISA – últimas publicações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AA1AC0A-296F-42BE-AC08-3985EAD31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7373" y="1121749"/>
            <a:ext cx="4665730" cy="20031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173E1CD-7E79-445B-8404-E2E082ED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90" y="954183"/>
            <a:ext cx="2970334" cy="24281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115" y="3540189"/>
            <a:ext cx="4412879" cy="15322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841656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ENSINO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5E036-697D-48CC-B4D8-177EFA50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0774" y="1200150"/>
            <a:ext cx="6296025" cy="3725680"/>
          </a:xfrm>
        </p:spPr>
        <p:txBody>
          <a:bodyPr/>
          <a:lstStyle/>
          <a:p>
            <a:r>
              <a:rPr lang="pt-BR" dirty="0"/>
              <a:t>Compromisso com a criação do novo curso de Física Médica </a:t>
            </a:r>
            <a:r>
              <a:rPr lang="pt-BR" sz="2000" dirty="0"/>
              <a:t>(</a:t>
            </a:r>
            <a:r>
              <a:rPr lang="pt-BR" sz="2000" dirty="0" err="1"/>
              <a:t>Interunidades</a:t>
            </a:r>
            <a:r>
              <a:rPr lang="pt-BR" sz="2000" dirty="0"/>
              <a:t> com FMUSP)</a:t>
            </a:r>
          </a:p>
          <a:p>
            <a:r>
              <a:rPr lang="pt-BR" dirty="0"/>
              <a:t>Disciplinas eletivas (</a:t>
            </a:r>
            <a:r>
              <a:rPr lang="pt-BR" dirty="0" err="1"/>
              <a:t>bach</a:t>
            </a:r>
            <a:r>
              <a:rPr lang="pt-BR" dirty="0"/>
              <a:t>. e </a:t>
            </a:r>
            <a:r>
              <a:rPr lang="pt-BR" dirty="0" err="1"/>
              <a:t>lic.</a:t>
            </a:r>
            <a:r>
              <a:rPr lang="pt-BR" dirty="0"/>
              <a:t>) e de pós-graduação na área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45A0649-1B62-468E-9780-2BDD6ABD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3" y="3566034"/>
            <a:ext cx="3538466" cy="149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4783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EXTENSÃO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5E036-697D-48CC-B4D8-177EFA50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4566" y="1144970"/>
            <a:ext cx="6944709" cy="3725680"/>
          </a:xfrm>
        </p:spPr>
        <p:txBody>
          <a:bodyPr/>
          <a:lstStyle/>
          <a:p>
            <a:r>
              <a:rPr lang="pt-BR" dirty="0"/>
              <a:t>Participação no Programa de Residência em Física Médica </a:t>
            </a:r>
            <a:r>
              <a:rPr lang="pt-BR" sz="2000" dirty="0"/>
              <a:t>(com FMUSP)</a:t>
            </a:r>
          </a:p>
          <a:p>
            <a:r>
              <a:rPr lang="pt-BR" sz="2000" dirty="0"/>
              <a:t>(Formação de +10 profissionais qualificados)</a:t>
            </a:r>
          </a:p>
          <a:p>
            <a:r>
              <a:rPr lang="pt-BR" dirty="0"/>
              <a:t>Prestação de serviços: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dirty="0"/>
              <a:t>Controle de qualidade em equipamentos de imagem médica (</a:t>
            </a:r>
            <a:r>
              <a:rPr lang="pt-BR" dirty="0" err="1"/>
              <a:t>Inrad</a:t>
            </a:r>
            <a:r>
              <a:rPr lang="pt-BR" dirty="0"/>
              <a:t> – HC/FMUSP)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pt-BR" dirty="0"/>
              <a:t>Monitoração individual de trabalhadores </a:t>
            </a:r>
            <a:r>
              <a:rPr lang="pt-BR" dirty="0" err="1"/>
              <a:t>ocupacionalmente</a:t>
            </a:r>
            <a:r>
              <a:rPr lang="pt-BR" dirty="0"/>
              <a:t> expostos (da USP)</a:t>
            </a:r>
          </a:p>
        </p:txBody>
      </p:sp>
    </p:spTree>
    <p:extLst>
      <p:ext uri="{BB962C8B-B14F-4D97-AF65-F5344CB8AC3E}">
        <p14:creationId xmlns:p14="http://schemas.microsoft.com/office/powerpoint/2010/main" val="3911184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2257425" y="2644341"/>
            <a:ext cx="6160501" cy="1102519"/>
          </a:xfrm>
        </p:spPr>
        <p:txBody>
          <a:bodyPr>
            <a:noAutofit/>
          </a:bodyPr>
          <a:lstStyle/>
          <a:p>
            <a:pPr defTabSz="685800" eaLnBrk="0" fontAlgn="base" hangingPunct="0"/>
            <a:r>
              <a:rPr lang="pt-BR" altLang="en-US" sz="4500" dirty="0">
                <a:latin typeface="Comic Sans MS" panose="030F0702030302020204" pitchFamily="66" charset="0"/>
              </a:rPr>
              <a:t>Prognóstico de potenciais candidatos</a:t>
            </a:r>
          </a:p>
        </p:txBody>
      </p:sp>
    </p:spTree>
    <p:extLst>
      <p:ext uri="{BB962C8B-B14F-4D97-AF65-F5344CB8AC3E}">
        <p14:creationId xmlns:p14="http://schemas.microsoft.com/office/powerpoint/2010/main" val="17937135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Fatos Recentes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5E036-697D-48CC-B4D8-177EFA50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8750" y="1144970"/>
            <a:ext cx="7581900" cy="37256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Seleção de 1 pós-</a:t>
            </a:r>
            <a:r>
              <a:rPr lang="pt-BR" sz="2800" dirty="0" err="1"/>
              <a:t>doc</a:t>
            </a:r>
            <a:r>
              <a:rPr lang="pt-BR" sz="2800" dirty="0"/>
              <a:t> (temático FAPESP): 10 candidatos de outras instituições (Brasil e exterior) durante a pandemia.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dirty="0"/>
              <a:t>Concurso em andamento que inclui nossa área (</a:t>
            </a:r>
            <a:r>
              <a:rPr lang="pt-BR" sz="2800" dirty="0">
                <a:effectLst/>
                <a:latin typeface="inherit"/>
              </a:rPr>
              <a:t>Física Aplicada com Feixes Iônicos e Radiação)</a:t>
            </a:r>
            <a:r>
              <a:rPr lang="pt-BR" sz="2800" dirty="0"/>
              <a:t> tem 20 inscritos, dos quais, pelo menos 8 são de Dosimetria ou Física Médica.</a:t>
            </a:r>
          </a:p>
        </p:txBody>
      </p:sp>
    </p:spTree>
    <p:extLst>
      <p:ext uri="{BB962C8B-B14F-4D97-AF65-F5344CB8AC3E}">
        <p14:creationId xmlns:p14="http://schemas.microsoft.com/office/powerpoint/2010/main" val="2146142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6FA832-6593-4BB4-BF53-538C80935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Fatos Recentes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35E036-697D-48CC-B4D8-177EFA50B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47824" y="1144970"/>
            <a:ext cx="7362825" cy="37256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/>
              <a:t>Formação de doutores entre 2017 e 2021 em Universidades brasileiras com pesquisa na área de Física Médica, Dosimetria das Radiações: ao menos 53 recém doutores – vários potenciais candidatos.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400" dirty="0"/>
              <a:t>Relevância do IFUSP no País, com novo Bacharelado em Física Médica: atrativo para outros pesquisadores e docentes em atividade (Brasil ou exterior) em participar do concurso.</a:t>
            </a:r>
          </a:p>
        </p:txBody>
      </p:sp>
    </p:spTree>
    <p:extLst>
      <p:ext uri="{BB962C8B-B14F-4D97-AF65-F5344CB8AC3E}">
        <p14:creationId xmlns:p14="http://schemas.microsoft.com/office/powerpoint/2010/main" val="189122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pPr algn="l" defTabSz="685800">
              <a:defRPr/>
            </a:pPr>
            <a:fld id="{0A2A753B-85BF-4007-8577-1B26E84AD236}" type="slidenum">
              <a:rPr lang="pt-BR" sz="1050">
                <a:solidFill>
                  <a:srgbClr val="000000"/>
                </a:solidFill>
                <a:ea typeface="+mn-ea"/>
              </a:rPr>
              <a:pPr algn="l" defTabSz="685800">
                <a:defRPr/>
              </a:pPr>
              <a:t>38</a:t>
            </a:fld>
            <a:endParaRPr lang="pt-BR" sz="1050">
              <a:solidFill>
                <a:srgbClr val="000000"/>
              </a:solidFill>
              <a:ea typeface="+mn-ea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60" y="1799045"/>
            <a:ext cx="2407374" cy="180553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5" y="1988006"/>
            <a:ext cx="2137344" cy="160300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9" y="3573092"/>
            <a:ext cx="1949912" cy="146243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151" y="17145"/>
            <a:ext cx="7016454" cy="244456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89" y="3525093"/>
            <a:ext cx="2077911" cy="155843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889" y="3394396"/>
            <a:ext cx="2252173" cy="1689130"/>
          </a:xfrm>
          <a:prstGeom prst="rect">
            <a:avLst/>
          </a:prstGeom>
        </p:spPr>
      </p:pic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679" y="1946956"/>
            <a:ext cx="2246813" cy="1685109"/>
          </a:xfr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9187" y="2290839"/>
            <a:ext cx="5611945" cy="256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1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BA6407B5-63A1-4D25-BE9B-A646470E2AA1}"/>
              </a:ext>
            </a:extLst>
          </p:cNvPr>
          <p:cNvSpPr txBox="1">
            <a:spLocks/>
          </p:cNvSpPr>
          <p:nvPr/>
        </p:nvSpPr>
        <p:spPr>
          <a:xfrm>
            <a:off x="495300" y="994302"/>
            <a:ext cx="6286500" cy="857250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b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4800" b="1">
                <a:solidFill>
                  <a:schemeClr val="dk1"/>
                </a:solidFill>
              </a:defRPr>
            </a:lvl9pPr>
          </a:lstStyle>
          <a:p>
            <a:pPr algn="l"/>
            <a:r>
              <a:rPr lang="pt-BR" sz="3600" dirty="0">
                <a:solidFill>
                  <a:srgbClr val="FFFF00"/>
                </a:solidFill>
              </a:rPr>
              <a:t>pcosta@if.usp.br</a:t>
            </a:r>
          </a:p>
          <a:p>
            <a:pPr algn="l"/>
            <a:r>
              <a:rPr lang="pt-BR" sz="3600" dirty="0">
                <a:solidFill>
                  <a:srgbClr val="FFFF00"/>
                </a:solidFill>
              </a:rPr>
              <a:t>e.yoshimura@if.usp.br</a:t>
            </a:r>
          </a:p>
          <a:p>
            <a:r>
              <a:rPr lang="pt-BR" sz="3600" dirty="0">
                <a:solidFill>
                  <a:srgbClr val="FFFF00"/>
                </a:solidFill>
              </a:rPr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2645119765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640271" y="1713190"/>
            <a:ext cx="6160501" cy="1102519"/>
          </a:xfrm>
        </p:spPr>
        <p:txBody>
          <a:bodyPr>
            <a:normAutofit fontScale="90000"/>
          </a:bodyPr>
          <a:lstStyle/>
          <a:p>
            <a:r>
              <a:rPr lang="en-US" altLang="en-US" sz="4500" dirty="0" err="1">
                <a:latin typeface="Comic Sans MS" panose="030F0702030302020204" pitchFamily="66" charset="0"/>
              </a:rPr>
              <a:t>Apresentação</a:t>
            </a:r>
            <a:r>
              <a:rPr lang="en-US" altLang="en-US" sz="4500" dirty="0">
                <a:latin typeface="Comic Sans MS" panose="030F0702030302020204" pitchFamily="66" charset="0"/>
              </a:rPr>
              <a:t> do Grupo</a:t>
            </a:r>
            <a:endParaRPr lang="en-GB" sz="45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547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hape 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01" y="1298279"/>
            <a:ext cx="3276901" cy="24576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89" y="1388370"/>
            <a:ext cx="2999133" cy="224935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92" y="3273091"/>
            <a:ext cx="2337559" cy="175317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92" y="238317"/>
            <a:ext cx="763828" cy="11345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83" y="1444087"/>
            <a:ext cx="749636" cy="99951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705" y="1080856"/>
            <a:ext cx="88846" cy="10411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40" y="3840038"/>
            <a:ext cx="750635" cy="9995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225" y="3799573"/>
            <a:ext cx="717349" cy="95646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896" y="2816435"/>
            <a:ext cx="749636" cy="9995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69" y="269724"/>
            <a:ext cx="775537" cy="9567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256" y="283920"/>
            <a:ext cx="696326" cy="111955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397" y="269724"/>
            <a:ext cx="690658" cy="92087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07801" y="242177"/>
            <a:ext cx="942795" cy="94279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6794" y="3653266"/>
            <a:ext cx="900270" cy="90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366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965" y="-10180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O GDRFM do DFN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14325" y="1038225"/>
            <a:ext cx="4133850" cy="3737371"/>
          </a:xfrm>
        </p:spPr>
        <p:txBody>
          <a:bodyPr>
            <a:noAutofit/>
          </a:bodyPr>
          <a:lstStyle/>
          <a:p>
            <a:r>
              <a:rPr lang="pt-BR" sz="1400" dirty="0"/>
              <a:t>Docentes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Elisabeth M. Yoshimura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/>
              <a:t>Paulo R. Costa</a:t>
            </a:r>
          </a:p>
          <a:p>
            <a:r>
              <a:rPr lang="pt-BR" sz="1400" dirty="0"/>
              <a:t>Docente sênior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400" dirty="0" err="1"/>
              <a:t>Emico</a:t>
            </a:r>
            <a:r>
              <a:rPr lang="pt-BR" sz="1400" dirty="0"/>
              <a:t> </a:t>
            </a:r>
            <a:r>
              <a:rPr lang="pt-BR" sz="1400" dirty="0" err="1"/>
              <a:t>Okuno</a:t>
            </a:r>
            <a:endParaRPr lang="pt-BR" sz="1400" dirty="0"/>
          </a:p>
          <a:p>
            <a:r>
              <a:rPr lang="pt-BR" sz="1400" dirty="0"/>
              <a:t>Técnicos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/>
              <a:t>Carlos </a:t>
            </a:r>
            <a:r>
              <a:rPr lang="pt-BR" sz="1400" dirty="0" err="1"/>
              <a:t>McDowell</a:t>
            </a:r>
            <a:endParaRPr lang="pt-BR" sz="1400" dirty="0"/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/>
              <a:t>Denise </a:t>
            </a:r>
            <a:r>
              <a:rPr lang="pt-BR" sz="1400" dirty="0" err="1"/>
              <a:t>Nersissian</a:t>
            </a:r>
            <a:endParaRPr lang="pt-BR" sz="1400" dirty="0"/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/>
              <a:t>Francisco </a:t>
            </a:r>
            <a:r>
              <a:rPr lang="pt-BR" sz="1400" dirty="0" err="1"/>
              <a:t>Cancio</a:t>
            </a:r>
            <a:endParaRPr lang="pt-BR" sz="1400" dirty="0"/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/>
              <a:t>Nancy </a:t>
            </a:r>
            <a:r>
              <a:rPr lang="pt-BR" sz="1400" dirty="0" err="1"/>
              <a:t>Umisedo</a:t>
            </a:r>
            <a:endParaRPr lang="pt-BR" sz="1400" dirty="0"/>
          </a:p>
          <a:p>
            <a:r>
              <a:rPr lang="pt-BR" sz="1400" dirty="0"/>
              <a:t>Pós-</a:t>
            </a:r>
            <a:r>
              <a:rPr lang="pt-BR" sz="1400" dirty="0" err="1"/>
              <a:t>Docs</a:t>
            </a:r>
            <a:endParaRPr lang="pt-BR" sz="1400" dirty="0"/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/>
              <a:t>Monica Bernardo</a:t>
            </a:r>
          </a:p>
          <a:p>
            <a:pPr marL="3429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400" dirty="0" err="1"/>
              <a:t>Gisell</a:t>
            </a:r>
            <a:r>
              <a:rPr lang="pt-BR" sz="1400" dirty="0"/>
              <a:t> </a:t>
            </a:r>
            <a:r>
              <a:rPr lang="pt-BR" sz="1400" dirty="0" err="1"/>
              <a:t>Boiset</a:t>
            </a:r>
            <a:r>
              <a:rPr lang="pt-BR" sz="1400" dirty="0"/>
              <a:t> 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095625" y="1200151"/>
            <a:ext cx="5734050" cy="3766600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rgbClr val="0070C0"/>
                </a:solidFill>
              </a:rPr>
              <a:t>Colaboradores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Alessandra </a:t>
            </a:r>
            <a:r>
              <a:rPr lang="pt-BR" sz="2100" dirty="0" err="1">
                <a:solidFill>
                  <a:srgbClr val="0070C0"/>
                </a:solidFill>
              </a:rPr>
              <a:t>Tomal</a:t>
            </a:r>
            <a:r>
              <a:rPr lang="pt-BR" sz="2100" dirty="0">
                <a:solidFill>
                  <a:srgbClr val="0070C0"/>
                </a:solidFill>
              </a:rPr>
              <a:t> (Unicamp)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Anna Luiza Cruz (</a:t>
            </a:r>
            <a:r>
              <a:rPr lang="pt-BR" sz="2100" dirty="0" err="1">
                <a:solidFill>
                  <a:srgbClr val="0070C0"/>
                </a:solidFill>
              </a:rPr>
              <a:t>UFTPr</a:t>
            </a:r>
            <a:r>
              <a:rPr lang="pt-BR" sz="2100" dirty="0">
                <a:solidFill>
                  <a:srgbClr val="0070C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Audrew </a:t>
            </a:r>
            <a:r>
              <a:rPr lang="pt-BR" sz="2100" dirty="0" err="1">
                <a:solidFill>
                  <a:srgbClr val="0070C0"/>
                </a:solidFill>
              </a:rPr>
              <a:t>Frimaio</a:t>
            </a:r>
            <a:r>
              <a:rPr lang="pt-BR" sz="2100" dirty="0">
                <a:solidFill>
                  <a:srgbClr val="0070C0"/>
                </a:solidFill>
              </a:rPr>
              <a:t> (</a:t>
            </a:r>
            <a:r>
              <a:rPr lang="pt-BR" sz="2100" dirty="0" err="1">
                <a:solidFill>
                  <a:srgbClr val="0070C0"/>
                </a:solidFill>
              </a:rPr>
              <a:t>SealTech</a:t>
            </a:r>
            <a:r>
              <a:rPr lang="pt-BR" sz="2100" dirty="0">
                <a:solidFill>
                  <a:srgbClr val="0070C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 err="1">
                <a:solidFill>
                  <a:srgbClr val="0070C0"/>
                </a:solidFill>
              </a:rPr>
              <a:t>Choonsik</a:t>
            </a:r>
            <a:r>
              <a:rPr lang="pt-BR" sz="2100" dirty="0">
                <a:solidFill>
                  <a:srgbClr val="0070C0"/>
                </a:solidFill>
              </a:rPr>
              <a:t> Lee (NCI, USA)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Eloisa </a:t>
            </a:r>
            <a:r>
              <a:rPr lang="pt-BR" sz="2100" dirty="0" err="1">
                <a:solidFill>
                  <a:srgbClr val="0070C0"/>
                </a:solidFill>
              </a:rPr>
              <a:t>Gebrim</a:t>
            </a:r>
            <a:r>
              <a:rPr lang="pt-BR" sz="2100" dirty="0">
                <a:solidFill>
                  <a:srgbClr val="0070C0"/>
                </a:solidFill>
              </a:rPr>
              <a:t> (FM)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José M. Fernández-</a:t>
            </a:r>
            <a:r>
              <a:rPr lang="pt-BR" sz="2100" dirty="0" err="1">
                <a:solidFill>
                  <a:srgbClr val="0070C0"/>
                </a:solidFill>
              </a:rPr>
              <a:t>Varea</a:t>
            </a:r>
            <a:r>
              <a:rPr lang="pt-BR" sz="2100" dirty="0">
                <a:solidFill>
                  <a:srgbClr val="0070C0"/>
                </a:solidFill>
              </a:rPr>
              <a:t> (</a:t>
            </a:r>
            <a:r>
              <a:rPr lang="pt-BR" sz="2100" dirty="0" err="1">
                <a:solidFill>
                  <a:srgbClr val="0070C0"/>
                </a:solidFill>
              </a:rPr>
              <a:t>UBarcelona</a:t>
            </a:r>
            <a:r>
              <a:rPr lang="pt-BR" sz="2100" dirty="0">
                <a:solidFill>
                  <a:srgbClr val="0070C0"/>
                </a:solidFill>
              </a:rPr>
              <a:t>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Leticia L. Campos (IPEN)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Linda Caldas (IPEN)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 err="1">
                <a:solidFill>
                  <a:srgbClr val="0070C0"/>
                </a:solidFill>
              </a:rPr>
              <a:t>Luis</a:t>
            </a:r>
            <a:r>
              <a:rPr lang="pt-BR" sz="2100" dirty="0">
                <a:solidFill>
                  <a:srgbClr val="0070C0"/>
                </a:solidFill>
              </a:rPr>
              <a:t> G. </a:t>
            </a:r>
            <a:r>
              <a:rPr lang="pt-BR" sz="2100" dirty="0" err="1">
                <a:solidFill>
                  <a:srgbClr val="0070C0"/>
                </a:solidFill>
              </a:rPr>
              <a:t>Jacobsohn</a:t>
            </a:r>
            <a:r>
              <a:rPr lang="pt-BR" sz="2100" dirty="0">
                <a:solidFill>
                  <a:srgbClr val="0070C0"/>
                </a:solidFill>
              </a:rPr>
              <a:t> (</a:t>
            </a:r>
            <a:r>
              <a:rPr lang="pt-BR" sz="2100" dirty="0" err="1">
                <a:solidFill>
                  <a:srgbClr val="0070C0"/>
                </a:solidFill>
              </a:rPr>
              <a:t>Clemson</a:t>
            </a:r>
            <a:r>
              <a:rPr lang="pt-BR" sz="2100" dirty="0">
                <a:solidFill>
                  <a:srgbClr val="0070C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Manuel </a:t>
            </a:r>
            <a:r>
              <a:rPr lang="pt-BR" sz="2100" dirty="0" err="1">
                <a:solidFill>
                  <a:srgbClr val="0070C0"/>
                </a:solidFill>
              </a:rPr>
              <a:t>Arreola</a:t>
            </a:r>
            <a:r>
              <a:rPr lang="pt-BR" sz="2100" dirty="0">
                <a:solidFill>
                  <a:srgbClr val="0070C0"/>
                </a:solidFill>
              </a:rPr>
              <a:t> (UF, USA)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Márcio </a:t>
            </a:r>
            <a:r>
              <a:rPr lang="pt-BR" sz="2100" dirty="0" err="1">
                <a:solidFill>
                  <a:srgbClr val="0070C0"/>
                </a:solidFill>
              </a:rPr>
              <a:t>Sawamura</a:t>
            </a:r>
            <a:r>
              <a:rPr lang="pt-BR" sz="2100" dirty="0">
                <a:solidFill>
                  <a:srgbClr val="0070C0"/>
                </a:solidFill>
              </a:rPr>
              <a:t>(FM)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 err="1">
                <a:solidFill>
                  <a:srgbClr val="0070C0"/>
                </a:solidFill>
              </a:rPr>
              <a:t>Neilo</a:t>
            </a:r>
            <a:r>
              <a:rPr lang="pt-BR" sz="2100" dirty="0">
                <a:solidFill>
                  <a:srgbClr val="0070C0"/>
                </a:solidFill>
              </a:rPr>
              <a:t> Trindade (IFSP)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Ricardo </a:t>
            </a:r>
            <a:r>
              <a:rPr lang="pt-BR" sz="2100" dirty="0" err="1">
                <a:solidFill>
                  <a:srgbClr val="0070C0"/>
                </a:solidFill>
              </a:rPr>
              <a:t>Terini</a:t>
            </a:r>
            <a:r>
              <a:rPr lang="pt-BR" sz="2100" dirty="0">
                <a:solidFill>
                  <a:srgbClr val="0070C0"/>
                </a:solidFill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0070C0"/>
                </a:solidFill>
              </a:rPr>
              <a:t>Roseli </a:t>
            </a:r>
            <a:r>
              <a:rPr lang="pt-BR" sz="2100" dirty="0" err="1">
                <a:solidFill>
                  <a:srgbClr val="0070C0"/>
                </a:solidFill>
              </a:rPr>
              <a:t>Kunzel</a:t>
            </a:r>
            <a:r>
              <a:rPr lang="pt-BR" sz="2100" dirty="0">
                <a:solidFill>
                  <a:srgbClr val="0070C0"/>
                </a:solidFill>
              </a:rPr>
              <a:t> (Unifesp)</a:t>
            </a:r>
          </a:p>
          <a:p>
            <a:pPr lvl="1"/>
            <a:endParaRPr lang="pt-BR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2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O GDRFM do DFN: Alunos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85274" y="947961"/>
            <a:ext cx="3780420" cy="3747864"/>
          </a:xfrm>
        </p:spPr>
        <p:txBody>
          <a:bodyPr>
            <a:noAutofit/>
          </a:bodyPr>
          <a:lstStyle/>
          <a:p>
            <a:r>
              <a:rPr lang="pt-BR" sz="1600" u="sng" dirty="0"/>
              <a:t>Doutorado</a:t>
            </a:r>
            <a:r>
              <a:rPr lang="pt-BR" sz="1600" dirty="0"/>
              <a:t> </a:t>
            </a:r>
          </a:p>
          <a:p>
            <a:pPr lvl="1"/>
            <a:r>
              <a:rPr lang="pt-BR" sz="1600" dirty="0"/>
              <a:t>Elsa </a:t>
            </a:r>
            <a:r>
              <a:rPr lang="pt-BR" sz="1600" dirty="0" err="1"/>
              <a:t>Bifano</a:t>
            </a:r>
            <a:r>
              <a:rPr lang="pt-BR" sz="1600" dirty="0"/>
              <a:t> Pimenta (PRC)</a:t>
            </a:r>
          </a:p>
          <a:p>
            <a:r>
              <a:rPr lang="pt-BR" sz="1600" u="sng" dirty="0"/>
              <a:t>Mestrado</a:t>
            </a:r>
          </a:p>
          <a:p>
            <a:pPr lvl="1"/>
            <a:r>
              <a:rPr lang="pt-BR" sz="1600" dirty="0"/>
              <a:t>Raphael M. V. Rocha (PRC)</a:t>
            </a:r>
          </a:p>
          <a:p>
            <a:pPr lvl="1"/>
            <a:r>
              <a:rPr lang="pt-BR" sz="1600" dirty="0"/>
              <a:t>Yuri N. de </a:t>
            </a:r>
            <a:r>
              <a:rPr lang="pt-BR" sz="1600" dirty="0" err="1"/>
              <a:t>Stefani</a:t>
            </a:r>
            <a:r>
              <a:rPr lang="pt-BR" sz="1600" dirty="0"/>
              <a:t> (PRC)</a:t>
            </a:r>
          </a:p>
          <a:p>
            <a:pPr lvl="1"/>
            <a:r>
              <a:rPr lang="pt-BR" sz="1600" dirty="0"/>
              <a:t>Luan Lima (EMY)</a:t>
            </a:r>
          </a:p>
          <a:p>
            <a:r>
              <a:rPr lang="pt-BR" sz="1600" u="sng" dirty="0"/>
              <a:t>Iniciação Científica</a:t>
            </a:r>
          </a:p>
          <a:p>
            <a:pPr lvl="1"/>
            <a:r>
              <a:rPr lang="pt-BR" sz="1600" dirty="0"/>
              <a:t>Milena </a:t>
            </a:r>
            <a:r>
              <a:rPr lang="pt-BR" sz="1600" dirty="0" err="1"/>
              <a:t>Yamaguti</a:t>
            </a:r>
            <a:r>
              <a:rPr lang="pt-BR" sz="1600" dirty="0"/>
              <a:t> (EMY)</a:t>
            </a:r>
          </a:p>
          <a:p>
            <a:pPr lvl="1"/>
            <a:r>
              <a:rPr lang="pt-BR" sz="1600" dirty="0" err="1"/>
              <a:t>Renne</a:t>
            </a:r>
            <a:r>
              <a:rPr lang="pt-BR" sz="1600" dirty="0"/>
              <a:t> Rodrigues (PRC)</a:t>
            </a:r>
          </a:p>
          <a:p>
            <a:pPr lvl="1"/>
            <a:r>
              <a:rPr lang="pt-BR" sz="1600" dirty="0"/>
              <a:t>Gustavo Silva (PRC)</a:t>
            </a:r>
          </a:p>
          <a:p>
            <a:pPr lvl="1"/>
            <a:r>
              <a:rPr lang="pt-BR" sz="1600" dirty="0"/>
              <a:t>Raissa Moura (PRC)</a:t>
            </a:r>
          </a:p>
          <a:p>
            <a:pPr lvl="1"/>
            <a:r>
              <a:rPr lang="pt-BR" sz="1600" dirty="0"/>
              <a:t>Larissa F. da Silva Gomes (EMY)</a:t>
            </a:r>
          </a:p>
          <a:p>
            <a:pPr lvl="1"/>
            <a:r>
              <a:rPr lang="pt-BR" sz="1600" dirty="0"/>
              <a:t>João Pedro S. Oliveira (PRC)</a:t>
            </a:r>
          </a:p>
          <a:p>
            <a:pPr lvl="1"/>
            <a:endParaRPr lang="pt-BR" sz="1600" dirty="0"/>
          </a:p>
          <a:p>
            <a:pPr lvl="1"/>
            <a:endParaRPr lang="pt-BR" sz="1600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4319753" y="1924050"/>
            <a:ext cx="4824248" cy="1809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solidFill>
                  <a:srgbClr val="0070C0"/>
                </a:solidFill>
              </a:rPr>
              <a:t>Residentes (Física Médica, FMUSP, área de Diagnóstico por Imagens)</a:t>
            </a:r>
          </a:p>
          <a:p>
            <a:pPr lvl="1"/>
            <a:r>
              <a:rPr lang="pt-BR" sz="1800" dirty="0">
                <a:solidFill>
                  <a:srgbClr val="0070C0"/>
                </a:solidFill>
              </a:rPr>
              <a:t>Paulo </a:t>
            </a:r>
            <a:r>
              <a:rPr lang="pt-BR" sz="1800" dirty="0" err="1">
                <a:solidFill>
                  <a:srgbClr val="0070C0"/>
                </a:solidFill>
              </a:rPr>
              <a:t>Zago</a:t>
            </a:r>
            <a:r>
              <a:rPr lang="pt-BR" sz="1800" dirty="0">
                <a:solidFill>
                  <a:srgbClr val="0070C0"/>
                </a:solidFill>
              </a:rPr>
              <a:t> (R2)</a:t>
            </a:r>
          </a:p>
          <a:p>
            <a:pPr lvl="1"/>
            <a:r>
              <a:rPr lang="pt-BR" sz="1800" dirty="0">
                <a:solidFill>
                  <a:srgbClr val="0070C0"/>
                </a:solidFill>
              </a:rPr>
              <a:t>Amanda Fernandes Nascimento (R1)</a:t>
            </a:r>
          </a:p>
          <a:p>
            <a:pPr lvl="1"/>
            <a:endParaRPr lang="pt-BR" sz="2100" dirty="0">
              <a:solidFill>
                <a:srgbClr val="0070C0"/>
              </a:solidFill>
            </a:endParaRPr>
          </a:p>
          <a:p>
            <a:pPr lvl="1"/>
            <a:endParaRPr lang="pt-BR" sz="21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9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6229" y="1741531"/>
            <a:ext cx="5682688" cy="1953183"/>
          </a:xfrm>
        </p:spPr>
        <p:txBody>
          <a:bodyPr>
            <a:noAutofit/>
          </a:bodyPr>
          <a:lstStyle/>
          <a:p>
            <a:r>
              <a:rPr lang="pt-BR" sz="4500" dirty="0">
                <a:latin typeface="Comic Sans MS" panose="030F0702030302020204" pitchFamily="66" charset="0"/>
              </a:rPr>
              <a:t>A PESQUISA  QUE FAZEMOS ATUALMENTE</a:t>
            </a:r>
            <a:endParaRPr lang="pt-BR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38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2021" y="0"/>
            <a:ext cx="8229600" cy="857250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omic Sans MS" panose="030F0702030302020204" pitchFamily="66" charset="0"/>
              </a:rPr>
              <a:t>O que fazemos?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569890" y="1329612"/>
            <a:ext cx="646125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700" dirty="0">
                <a:solidFill>
                  <a:srgbClr val="0070C0"/>
                </a:solidFill>
                <a:latin typeface="Comic Sans MS" panose="030F0702030302020204" pitchFamily="66" charset="0"/>
              </a:rPr>
              <a:t>Desenvolvemos técnicas, materiais, detectores e procedimentos para</a:t>
            </a:r>
          </a:p>
          <a:p>
            <a:endParaRPr lang="pt-BR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aprimorar imagens radiológicas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determinar doses absorvidas em pacientes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determinar doses absorvidas em trabalhadores expostos </a:t>
            </a:r>
            <a:r>
              <a:rPr lang="pt-BR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ocupacionalmente</a:t>
            </a:r>
            <a:r>
              <a:rPr lang="pt-BR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 à radiação ionizante</a:t>
            </a:r>
            <a:r>
              <a:rPr lang="pt-BR" sz="1350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393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981</Words>
  <Application>Microsoft Office PowerPoint</Application>
  <PresentationFormat>Apresentação na tela (16:9)</PresentationFormat>
  <Paragraphs>182</Paragraphs>
  <Slides>39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Comic Sans MS</vt:lpstr>
      <vt:lpstr>inherit</vt:lpstr>
      <vt:lpstr>Wingdings</vt:lpstr>
      <vt:lpstr>simple-light</vt:lpstr>
      <vt:lpstr>Office Theme</vt:lpstr>
      <vt:lpstr>Apresentação do PowerPoint</vt:lpstr>
      <vt:lpstr>   Física Médica e Dosimetria das Radiações  </vt:lpstr>
      <vt:lpstr>SUMÁRIO</vt:lpstr>
      <vt:lpstr>Apresentação do Grupo</vt:lpstr>
      <vt:lpstr>Apresentação do PowerPoint</vt:lpstr>
      <vt:lpstr>O GDRFM do DFN</vt:lpstr>
      <vt:lpstr>O GDRFM do DFN: Alunos</vt:lpstr>
      <vt:lpstr>A PESQUISA  QUE FAZEMOS ATUALMENTE</vt:lpstr>
      <vt:lpstr>O que fazemos?</vt:lpstr>
      <vt:lpstr>O que fazemos?</vt:lpstr>
      <vt:lpstr>Como fazemos?</vt:lpstr>
      <vt:lpstr>Perspectivas</vt:lpstr>
      <vt:lpstr>Perspectivas</vt:lpstr>
      <vt:lpstr>Perspectivas</vt:lpstr>
      <vt:lpstr>Perspectivas</vt:lpstr>
      <vt:lpstr>Apresentação do PowerPoint</vt:lpstr>
      <vt:lpstr>Relevância atual da área  (nacional e internacionalmente)</vt:lpstr>
      <vt:lpstr>Medical Physics 2017- presente (3,442 publicações)</vt:lpstr>
      <vt:lpstr>Medical Physics 2017- presente Países</vt:lpstr>
      <vt:lpstr>Medical Physics 2017- presente Instituições</vt:lpstr>
      <vt:lpstr>Medical Physics 2017- presente Financiamento</vt:lpstr>
      <vt:lpstr>Medical Physics 2017- presente Áreas do Conhecimento</vt:lpstr>
      <vt:lpstr>Radiation Dosimetry 2017- presente (13,524 publicações)</vt:lpstr>
      <vt:lpstr>Radiation Dosimetry 2017- presente Países</vt:lpstr>
      <vt:lpstr>Radiation Dosimetry 2017- presente Instituições</vt:lpstr>
      <vt:lpstr>Apresentação do PowerPoint</vt:lpstr>
      <vt:lpstr>Radiation Dosimetry 2017- presente Áreas do Conhecimento</vt:lpstr>
      <vt:lpstr>Apresentação do PowerPoint</vt:lpstr>
      <vt:lpstr>Impacto da contratação no âmbito do Instituto de Física</vt:lpstr>
      <vt:lpstr>PESQUISA</vt:lpstr>
      <vt:lpstr>PESQUISA – últimas publicações</vt:lpstr>
      <vt:lpstr>PESQUISA – últimas publicações</vt:lpstr>
      <vt:lpstr>ENSINO</vt:lpstr>
      <vt:lpstr>EXTENSÃO</vt:lpstr>
      <vt:lpstr>Prognóstico de potenciais candidatos</vt:lpstr>
      <vt:lpstr>Fatos Recentes</vt:lpstr>
      <vt:lpstr>Fatos Recentes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PauloCosta</dc:creator>
  <cp:lastModifiedBy>Elisabeth Mateus Yoshimura</cp:lastModifiedBy>
  <cp:revision>43</cp:revision>
  <dcterms:modified xsi:type="dcterms:W3CDTF">2022-04-17T19:14:23Z</dcterms:modified>
</cp:coreProperties>
</file>