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bookmarkIdSeed="3">
  <p:sldMasterIdLst>
    <p:sldMasterId id="2147483648" r:id="rId1"/>
    <p:sldMasterId id="2147483655" r:id="rId2"/>
  </p:sldMasterIdLst>
  <p:notesMasterIdLst>
    <p:notesMasterId r:id="rId18"/>
  </p:notesMasterIdLst>
  <p:handoutMasterIdLst>
    <p:handoutMasterId r:id="rId19"/>
  </p:handoutMasterIdLst>
  <p:sldIdLst>
    <p:sldId id="2507" r:id="rId3"/>
    <p:sldId id="2547" r:id="rId4"/>
    <p:sldId id="2530" r:id="rId5"/>
    <p:sldId id="1806" r:id="rId6"/>
    <p:sldId id="2532" r:id="rId7"/>
    <p:sldId id="2538" r:id="rId8"/>
    <p:sldId id="2535" r:id="rId9"/>
    <p:sldId id="2298" r:id="rId10"/>
    <p:sldId id="2539" r:id="rId11"/>
    <p:sldId id="2331" r:id="rId12"/>
    <p:sldId id="2536" r:id="rId13"/>
    <p:sldId id="2545" r:id="rId14"/>
    <p:sldId id="2546" r:id="rId15"/>
    <p:sldId id="2543" r:id="rId16"/>
    <p:sldId id="2544" r:id="rId17"/>
  </p:sldIdLst>
  <p:sldSz cx="14630400" cy="82296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FF0000"/>
        </a:solidFill>
        <a:latin typeface="Arial" panose="02080604020202020204" pitchFamily="34" charset="0"/>
        <a:ea typeface="+mn-ea"/>
        <a:cs typeface="Arial" panose="0208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FF0000"/>
        </a:solidFill>
        <a:latin typeface="Arial" panose="02080604020202020204" pitchFamily="34" charset="0"/>
        <a:ea typeface="+mn-ea"/>
        <a:cs typeface="Arial" panose="0208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FF0000"/>
        </a:solidFill>
        <a:latin typeface="Arial" panose="02080604020202020204" pitchFamily="34" charset="0"/>
        <a:ea typeface="+mn-ea"/>
        <a:cs typeface="Arial" panose="0208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FF0000"/>
        </a:solidFill>
        <a:latin typeface="Arial" panose="02080604020202020204" pitchFamily="34" charset="0"/>
        <a:ea typeface="+mn-ea"/>
        <a:cs typeface="Arial" panose="0208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FF0000"/>
        </a:solidFill>
        <a:latin typeface="Arial" panose="02080604020202020204" pitchFamily="34" charset="0"/>
        <a:ea typeface="+mn-ea"/>
        <a:cs typeface="Arial" panose="0208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FF0000"/>
        </a:solidFill>
        <a:latin typeface="Arial" panose="02080604020202020204" pitchFamily="34" charset="0"/>
        <a:ea typeface="+mn-ea"/>
        <a:cs typeface="Arial" panose="0208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FF0000"/>
        </a:solidFill>
        <a:latin typeface="Arial" panose="02080604020202020204" pitchFamily="34" charset="0"/>
        <a:ea typeface="+mn-ea"/>
        <a:cs typeface="Arial" panose="0208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FF0000"/>
        </a:solidFill>
        <a:latin typeface="Arial" panose="02080604020202020204" pitchFamily="34" charset="0"/>
        <a:ea typeface="+mn-ea"/>
        <a:cs typeface="Arial" panose="0208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FF0000"/>
        </a:solidFill>
        <a:latin typeface="Arial" panose="02080604020202020204" pitchFamily="34" charset="0"/>
        <a:ea typeface="+mn-ea"/>
        <a:cs typeface="Arial" panose="0208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101"/>
    <a:srgbClr val="838383"/>
    <a:srgbClr val="1094AB"/>
    <a:srgbClr val="60345A"/>
    <a:srgbClr val="FF4B4B"/>
    <a:srgbClr val="B5B5B5"/>
    <a:srgbClr val="6A6A6A"/>
    <a:srgbClr val="B27E17"/>
    <a:srgbClr val="FCB421"/>
    <a:srgbClr val="884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0" autoAdjust="0"/>
    <p:restoredTop sz="74833" autoAdjust="0"/>
  </p:normalViewPr>
  <p:slideViewPr>
    <p:cSldViewPr>
      <p:cViewPr varScale="1">
        <p:scale>
          <a:sx n="42" d="100"/>
          <a:sy n="42" d="100"/>
        </p:scale>
        <p:origin x="1292" y="40"/>
      </p:cViewPr>
      <p:guideLst>
        <p:guide orient="horz" pos="2592"/>
        <p:guide pos="46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pPr>
              <a:defRPr/>
            </a:pPr>
            <a:fld id="{809707B7-C3C3-4A64-9D17-B64FCF12BDAB}" type="datetimeFigureOut">
              <a:rPr lang="en-US"/>
              <a:t>4/20/2022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pPr>
              <a:defRPr/>
            </a:pPr>
            <a:fld id="{21BA1BBE-55B2-4E67-B61D-FFD0FF756010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solidFill>
                  <a:schemeClr val="tx1"/>
                </a:solidFill>
                <a:latin typeface="Arial" panose="0208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solidFill>
                  <a:schemeClr val="tx1"/>
                </a:solidFill>
                <a:latin typeface="Arial" panose="0208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solidFill>
                  <a:schemeClr val="tx1"/>
                </a:solidFill>
                <a:latin typeface="Arial" panose="0208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solidFill>
                  <a:schemeClr val="tx1"/>
                </a:solidFill>
                <a:latin typeface="Arial" panose="02080604020202020204" pitchFamily="34" charset="0"/>
                <a:cs typeface="+mn-cs"/>
              </a:defRPr>
            </a:lvl1pPr>
          </a:lstStyle>
          <a:p>
            <a:pPr>
              <a:defRPr/>
            </a:pPr>
            <a:fld id="{44EAB93E-97F3-4487-AF67-EA02CC75F2D8}" type="slidenum">
              <a:rPr lang="en-US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8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522668-DCBF-4F7C-8D3E-550D3F86873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396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1D09D4-0116-4971-9259-713EEA1BB74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069501-52EA-486B-9C18-86348985DE6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id="{98E203BF-3CC2-4702-B1DB-84EDC53A5B5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C024A5FA-F053-4057-955B-A0F9C1D654B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019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515963-9617-432E-A4BF-12E214486C0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5BD66B-1A73-4906-B95B-A8A43660B55A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id="{3DDF3CA5-0445-40FD-9A79-6F4FF7DC699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D6B7367A-E942-4367-8691-4BDDB90F35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4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dvOT2e364b11"/>
                <a:ea typeface="Calibri" panose="020F0502020204030204" pitchFamily="34" charset="0"/>
                <a:cs typeface="AdvOT2e364b11"/>
              </a:rPr>
              <a:t>the idea of this work was to make elastic predictions based on the composition only.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dvOT2e364b11"/>
              <a:ea typeface="Calibri" panose="020F0502020204030204" pitchFamily="34" charset="0"/>
              <a:cs typeface="AdvOT2e364b11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dvOT2e364b11"/>
                <a:ea typeface="Calibri" panose="020F0502020204030204" pitchFamily="34" charset="0"/>
                <a:cs typeface="AdvOT2e364b11"/>
              </a:rPr>
              <a:t>the dataset was limited to compounds containing transition metals and post-transition metals only. (13,619  entries)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dvOT2e364b11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dvOT2e364b11"/>
                <a:ea typeface="Calibri" panose="020F0502020204030204" pitchFamily="34" charset="0"/>
                <a:cs typeface="AdvOT2e364b11"/>
              </a:rPr>
              <a:t>The idea behind this screening was to exclude compounds in which bonds have a predominant ionic or covalent character.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dvOT2e364b11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dvOT2e364b11"/>
                <a:ea typeface="Calibri" panose="020F0502020204030204" pitchFamily="34" charset="0"/>
                <a:cs typeface="AdvOT2e364b11"/>
              </a:rPr>
              <a:t>(4265) entries remained after the </a:t>
            </a:r>
            <a:r>
              <a:rPr lang="en-US" sz="1800" dirty="0">
                <a:effectLst/>
                <a:latin typeface="AdvOT2e364b11+fb"/>
                <a:ea typeface="Calibri" panose="020F0502020204030204" pitchFamily="34" charset="0"/>
                <a:cs typeface="AdvOT2e364b11+fb"/>
              </a:rPr>
              <a:t>fi</a:t>
            </a:r>
            <a:r>
              <a:rPr lang="en-US" sz="1800" dirty="0">
                <a:effectLst/>
                <a:latin typeface="AdvOT2e364b11"/>
                <a:ea typeface="Calibri" panose="020F0502020204030204" pitchFamily="34" charset="0"/>
                <a:cs typeface="AdvOT2e364b11"/>
              </a:rPr>
              <a:t>rst </a:t>
            </a:r>
            <a:r>
              <a:rPr lang="en-US" sz="1800" dirty="0">
                <a:effectLst/>
                <a:latin typeface="AdvOT2e364b11+fb"/>
                <a:ea typeface="Calibri" panose="020F0502020204030204" pitchFamily="34" charset="0"/>
                <a:cs typeface="AdvOT2e364b11+fb"/>
              </a:rPr>
              <a:t>fi</a:t>
            </a:r>
            <a:r>
              <a:rPr lang="en-US" sz="1800" dirty="0">
                <a:effectLst/>
                <a:latin typeface="AdvOT2e364b11"/>
                <a:ea typeface="Calibri" panose="020F0502020204030204" pitchFamily="34" charset="0"/>
                <a:cs typeface="AdvOT2e364b11"/>
              </a:rPr>
              <a:t>ltering step. 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dvOT2e364b11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dvOT2e364b11"/>
                <a:ea typeface="Calibri" panose="020F0502020204030204" pitchFamily="34" charset="0"/>
                <a:cs typeface="AdvOT2e364b11"/>
              </a:rPr>
              <a:t>the search space was restricted to </a:t>
            </a:r>
            <a:r>
              <a:rPr lang="en-US" sz="1800" dirty="0">
                <a:effectLst/>
                <a:latin typeface="AdvOT2e364b11+fb"/>
                <a:ea typeface="Calibri" panose="020F0502020204030204" pitchFamily="34" charset="0"/>
                <a:cs typeface="AdvOT2e364b11+fb"/>
              </a:rPr>
              <a:t>fi</a:t>
            </a:r>
            <a:r>
              <a:rPr lang="en-US" sz="1800" dirty="0">
                <a:effectLst/>
                <a:latin typeface="AdvOT2e364b11"/>
                <a:ea typeface="Calibri" panose="020F0502020204030204" pitchFamily="34" charset="0"/>
                <a:cs typeface="AdvOT2e364b11"/>
              </a:rPr>
              <a:t>t the elastic property range in which </a:t>
            </a:r>
            <a:r>
              <a:rPr lang="en-US" sz="1800" dirty="0" err="1">
                <a:effectLst/>
                <a:latin typeface="AdvOT2e364b11"/>
                <a:ea typeface="Calibri" panose="020F0502020204030204" pitchFamily="34" charset="0"/>
                <a:cs typeface="AdvOT2e364b11"/>
              </a:rPr>
              <a:t>Ti</a:t>
            </a:r>
            <a:r>
              <a:rPr lang="en-US" sz="1800" dirty="0">
                <a:effectLst/>
                <a:latin typeface="AdvOT2e364b11"/>
                <a:ea typeface="Calibri" panose="020F0502020204030204" pitchFamily="34" charset="0"/>
                <a:cs typeface="AdvOT2e364b11"/>
              </a:rPr>
              <a:t> alloys are found (Only 2566 entries)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dvOT2e364b11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dvOT2e364b11"/>
                <a:ea typeface="Calibri" panose="020F0502020204030204" pitchFamily="34" charset="0"/>
                <a:cs typeface="AdvOT2e364b11"/>
              </a:rPr>
              <a:t>we sought composition- based descriptors suitably depicting the elastic properties.</a:t>
            </a:r>
            <a:endParaRPr lang="en-US" sz="1800" dirty="0">
              <a:effectLst/>
              <a:latin typeface="AdvOT2e364b11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dvOT2e364b11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AdvOT2e364b11"/>
                <a:ea typeface="Calibri" panose="020F0502020204030204" pitchFamily="34" charset="0"/>
                <a:cs typeface="AdvOT2e364b11"/>
              </a:rPr>
              <a:t>we also exploited the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dvOT2e364b11"/>
                <a:ea typeface="Calibri" panose="020F0502020204030204" pitchFamily="34" charset="0"/>
                <a:cs typeface="AdvOT2e364b11"/>
              </a:rPr>
              <a:t>Miedema</a:t>
            </a:r>
            <a:r>
              <a:rPr lang="en-US" sz="1800" dirty="0">
                <a:solidFill>
                  <a:srgbClr val="000000"/>
                </a:solidFill>
                <a:effectLst/>
                <a:latin typeface="AdvOT2e364b11"/>
                <a:ea typeface="Calibri" panose="020F0502020204030204" pitchFamily="34" charset="0"/>
                <a:cs typeface="AdvOT2e364b11"/>
              </a:rPr>
              <a:t> and Yang solid solution </a:t>
            </a:r>
            <a:r>
              <a:rPr lang="en-US" sz="1800" dirty="0">
                <a:solidFill>
                  <a:srgbClr val="000000"/>
                </a:solidFill>
                <a:effectLst/>
                <a:latin typeface="AdvOT2e364b11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effectLst/>
                <a:latin typeface="AdvOT2e364b11"/>
                <a:ea typeface="Calibri" panose="020F0502020204030204" pitchFamily="34" charset="0"/>
                <a:cs typeface="AdvOT2e364b11"/>
              </a:rPr>
              <a:t>heat of formation of binary compounds</a:t>
            </a:r>
            <a:r>
              <a:rPr lang="en-US" sz="1800" dirty="0">
                <a:solidFill>
                  <a:srgbClr val="000000"/>
                </a:solidFill>
                <a:effectLst/>
                <a:latin typeface="AdvOT2e364b11"/>
                <a:ea typeface="Calibri" panose="020F0502020204030204" pitchFamily="34" charset="0"/>
                <a:cs typeface="Times New Roman" panose="02020603050405020304" pitchFamily="18" charset="0"/>
              </a:rPr>
              <a:t> and entropy of mixing)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000000"/>
              </a:solidFill>
              <a:effectLst/>
              <a:latin typeface="AdvOT2e364b11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AdvOT2e364b11"/>
                <a:ea typeface="Calibri" panose="020F0502020204030204" pitchFamily="34" charset="0"/>
                <a:cs typeface="AdvOT2e364b11"/>
              </a:rPr>
              <a:t>In total, 158 descriptors were obtained which lead us to </a:t>
            </a:r>
            <a:r>
              <a:rPr lang="en-US" sz="1800" dirty="0">
                <a:solidFill>
                  <a:srgbClr val="000000"/>
                </a:solidFill>
                <a:effectLst/>
                <a:latin typeface="AdvOT2e364b11+fb"/>
                <a:ea typeface="Calibri" panose="020F0502020204030204" pitchFamily="34" charset="0"/>
                <a:cs typeface="AdvOT2e364b11+fb"/>
              </a:rPr>
              <a:t>fi</a:t>
            </a:r>
            <a:r>
              <a:rPr lang="en-US" sz="1800" dirty="0">
                <a:solidFill>
                  <a:srgbClr val="000000"/>
                </a:solidFill>
                <a:effectLst/>
                <a:latin typeface="AdvOT2e364b11"/>
                <a:ea typeface="Calibri" panose="020F0502020204030204" pitchFamily="34" charset="0"/>
                <a:cs typeface="AdvOT2e364b11"/>
              </a:rPr>
              <a:t>nal 1826 instances</a:t>
            </a:r>
            <a:endParaRPr lang="en-US" sz="1800" dirty="0">
              <a:solidFill>
                <a:srgbClr val="000000"/>
              </a:solidFill>
              <a:effectLst/>
              <a:latin typeface="AdvOT2e364b11+20"/>
              <a:ea typeface="Calibri" panose="020F0502020204030204" pitchFamily="34" charset="0"/>
              <a:cs typeface="AdvOT2e364b11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000000"/>
              </a:solidFill>
              <a:effectLst/>
              <a:latin typeface="AdvOT2e364b11+2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dvOT2e364b11"/>
                <a:ea typeface="Calibri" panose="020F0502020204030204" pitchFamily="34" charset="0"/>
                <a:cs typeface="AdvOT2e364b11"/>
              </a:rPr>
              <a:t>An important exploratory step in ML projects is to check which features are potentially the best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dvOT2e364b11"/>
                <a:ea typeface="Calibri" panose="020F0502020204030204" pitchFamily="34" charset="0"/>
                <a:cs typeface="AdvOT2e364b11"/>
              </a:rPr>
              <a:t>to describe a speci</a:t>
            </a:r>
            <a:r>
              <a:rPr lang="en-US" sz="1800" dirty="0">
                <a:solidFill>
                  <a:srgbClr val="000000"/>
                </a:solidFill>
                <a:effectLst/>
                <a:latin typeface="AdvOT2e364b11+fb"/>
                <a:ea typeface="Calibri" panose="020F0502020204030204" pitchFamily="34" charset="0"/>
                <a:cs typeface="AdvOT2e364b11+fb"/>
              </a:rPr>
              <a:t>fi</a:t>
            </a:r>
            <a:r>
              <a:rPr lang="en-US" sz="1800" dirty="0">
                <a:solidFill>
                  <a:srgbClr val="000000"/>
                </a:solidFill>
                <a:effectLst/>
                <a:latin typeface="AdvOT2e364b11"/>
                <a:ea typeface="Calibri" panose="020F0502020204030204" pitchFamily="34" charset="0"/>
                <a:cs typeface="AdvOT2e364b11"/>
              </a:rPr>
              <a:t>c target property</a:t>
            </a:r>
            <a:endParaRPr lang="en-US" sz="1800" dirty="0">
              <a:solidFill>
                <a:srgbClr val="000000"/>
              </a:solidFill>
              <a:effectLst/>
              <a:latin typeface="AdvOT2e364b11+2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AdvOT2e364b11+2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1800" b="0" i="0" u="none" strike="noStrike" baseline="0" dirty="0">
                <a:latin typeface="AdvOT2e364b11"/>
              </a:rPr>
              <a:t>the elasticity data of more than 1800 compounds from the Materials Project fed linear models, random forest regressors, and arti</a:t>
            </a:r>
            <a:r>
              <a:rPr lang="en-US" sz="1800" b="0" i="0" u="none" strike="noStrike" baseline="0" dirty="0">
                <a:latin typeface="AdvOT2e364b11+fb"/>
              </a:rPr>
              <a:t>fi</a:t>
            </a:r>
            <a:r>
              <a:rPr lang="en-US" sz="1800" b="0" i="0" u="none" strike="noStrike" baseline="0" dirty="0">
                <a:latin typeface="AdvOT2e364b11"/>
              </a:rPr>
              <a:t>cial neural networks (NN), with the aims of training predictive models for </a:t>
            </a:r>
            <a:r>
              <a:rPr lang="en-US" sz="1800" b="0" i="0" u="none" strike="noStrike" baseline="0" dirty="0">
                <a:latin typeface="AdvOT02ce3bbb.I"/>
              </a:rPr>
              <a:t>K </a:t>
            </a:r>
            <a:r>
              <a:rPr lang="en-US" sz="1800" b="0" i="0" u="none" strike="noStrike" baseline="0" dirty="0">
                <a:latin typeface="AdvOT2e364b11"/>
              </a:rPr>
              <a:t>and </a:t>
            </a:r>
            <a:r>
              <a:rPr lang="en-US" sz="1800" b="0" i="0" u="none" strike="noStrike" baseline="0" dirty="0">
                <a:latin typeface="AdvOT02ce3bbb.I"/>
              </a:rPr>
              <a:t>G </a:t>
            </a:r>
            <a:r>
              <a:rPr lang="en-US" sz="1800" b="0" i="0" u="none" strike="noStrike" baseline="0" dirty="0">
                <a:latin typeface="AdvOT2e364b11"/>
              </a:rPr>
              <a:t>based on compositional features.</a:t>
            </a:r>
            <a:endParaRPr lang="en-US" sz="1800" dirty="0">
              <a:effectLst/>
              <a:latin typeface="AdvOT2e364b11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dvOT2e364b11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dvOT2e364b11"/>
                <a:ea typeface="Calibri" panose="020F0502020204030204" pitchFamily="34" charset="0"/>
                <a:cs typeface="AdvOT2e364b11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09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EAB93E-97F3-4487-AF67-EA02CC75F2D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46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EAB93E-97F3-4487-AF67-EA02CC75F2D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9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12080"/>
            <a:ext cx="12435840" cy="1554480"/>
          </a:xfrm>
        </p:spPr>
        <p:txBody>
          <a:bodyPr anchor="t"/>
          <a:lstStyle>
            <a:lvl1pPr algn="l">
              <a:defRPr sz="4300" b="1" cap="all">
                <a:latin typeface="Chandas" panose="02000000000000000000"/>
                <a:ea typeface="Chandas" panose="02000000000000000000"/>
                <a:cs typeface="Chandas" panose="020000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3017520"/>
            <a:ext cx="12435840" cy="1828800"/>
          </a:xfrm>
        </p:spPr>
        <p:txBody>
          <a:bodyPr anchor="b"/>
          <a:lstStyle>
            <a:lvl1pPr marL="0" indent="0">
              <a:buNone/>
              <a:defRPr sz="2400">
                <a:latin typeface="DejaVu Sans" panose="020B0603030804020204"/>
                <a:cs typeface="DejaVu Sans" panose="020B0603030804020204"/>
              </a:defRPr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00"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fld id="{6C95CD4E-E81F-48A5-9E1A-80D5AE399F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fld id="{9F2E17DB-1C18-4C34-8195-43CD5328C0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6065520"/>
            <a:ext cx="9144000" cy="640080"/>
          </a:xfrm>
        </p:spPr>
        <p:txBody>
          <a:bodyPr/>
          <a:lstStyle>
            <a:lvl1pPr algn="ctr"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97680" y="1463040"/>
            <a:ext cx="6099048" cy="4572000"/>
          </a:xfrm>
        </p:spPr>
        <p:txBody>
          <a:bodyPr/>
          <a:lstStyle>
            <a:lvl1pPr marL="0" indent="0">
              <a:buNone/>
              <a:defRPr sz="360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6766560"/>
            <a:ext cx="9144000" cy="640080"/>
          </a:xfrm>
        </p:spPr>
        <p:txBody>
          <a:bodyPr/>
          <a:lstStyle>
            <a:lvl1pPr marL="0" indent="0" algn="ctr">
              <a:buNone/>
              <a:defRPr sz="200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fld id="{74D89B51-17CB-4DF1-9DB2-75E7EFAC77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20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handas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ndas" panose="02000000000000000000"/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31520" y="7498080"/>
            <a:ext cx="3413760" cy="548640"/>
          </a:xfrm>
        </p:spPr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fld id="{1D8AF7E5-C1BB-4D89-87DA-B16A8EDB26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737360"/>
            <a:ext cx="6461760" cy="5436870"/>
          </a:xfrm>
        </p:spPr>
        <p:txBody>
          <a:bodyPr/>
          <a:lstStyle>
            <a:lvl1pPr marL="0" indent="0">
              <a:buNone/>
              <a:defRPr sz="3200"/>
            </a:lvl1pPr>
            <a:lvl2pPr marL="548640" indent="0">
              <a:buNone/>
              <a:defRPr sz="2800"/>
            </a:lvl2pPr>
            <a:lvl3pPr marL="1097280" indent="0">
              <a:buNone/>
              <a:defRPr sz="2000"/>
            </a:lvl3pPr>
            <a:lvl4pPr marL="1645920" indent="0">
              <a:buNone/>
              <a:defRPr sz="2000"/>
            </a:lvl4pPr>
            <a:lvl5pPr marL="2194560" indent="0">
              <a:buNone/>
              <a:defRPr sz="180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737360"/>
            <a:ext cx="6461760" cy="5436870"/>
          </a:xfrm>
        </p:spPr>
        <p:txBody>
          <a:bodyPr/>
          <a:lstStyle>
            <a:lvl1pPr marL="0" indent="0">
              <a:buNone/>
              <a:defRPr sz="3200"/>
            </a:lvl1pPr>
            <a:lvl2pPr marL="548640" indent="0">
              <a:buNone/>
              <a:defRPr sz="2800"/>
            </a:lvl2pPr>
            <a:lvl3pPr marL="1097280" indent="0">
              <a:buNone/>
              <a:defRPr sz="2000"/>
            </a:lvl3pPr>
            <a:lvl4pPr marL="1645920" indent="0">
              <a:buNone/>
              <a:defRPr sz="2000"/>
            </a:lvl4pPr>
            <a:lvl5pPr marL="2194560" indent="0">
              <a:buNone/>
              <a:defRPr sz="180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fld id="{79BF33D8-A197-4453-99B9-3E547857BE5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fld id="{9F2E17DB-1C18-4C34-8195-43CD5328C0B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6065520"/>
            <a:ext cx="9144000" cy="640080"/>
          </a:xfrm>
        </p:spPr>
        <p:txBody>
          <a:bodyPr/>
          <a:lstStyle>
            <a:lvl1pPr algn="ctr"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97680" y="1463040"/>
            <a:ext cx="6099048" cy="4572000"/>
          </a:xfrm>
        </p:spPr>
        <p:txBody>
          <a:bodyPr/>
          <a:lstStyle>
            <a:lvl1pPr marL="0" indent="0">
              <a:buNone/>
              <a:defRPr sz="360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6766560"/>
            <a:ext cx="9144000" cy="640080"/>
          </a:xfrm>
        </p:spPr>
        <p:txBody>
          <a:bodyPr/>
          <a:lstStyle>
            <a:lvl1pPr marL="0" indent="0" algn="ctr">
              <a:buNone/>
              <a:defRPr sz="200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fld id="{74D89B51-17CB-4DF1-9DB2-75E7EFAC77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20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handas" panose="0200000000000000000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ndas" panose="02000000000000000000"/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31520" y="7498080"/>
            <a:ext cx="3413760" cy="548640"/>
          </a:xfrm>
        </p:spPr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12080"/>
            <a:ext cx="12435840" cy="1554480"/>
          </a:xfrm>
        </p:spPr>
        <p:txBody>
          <a:bodyPr anchor="t"/>
          <a:lstStyle>
            <a:lvl1pPr algn="l">
              <a:defRPr sz="4300" b="1" cap="all">
                <a:latin typeface="Chandas" panose="02000000000000000000"/>
                <a:ea typeface="Chandas" panose="02000000000000000000"/>
                <a:cs typeface="Chandas" panose="0200000000000000000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3017520"/>
            <a:ext cx="12435840" cy="1828800"/>
          </a:xfrm>
        </p:spPr>
        <p:txBody>
          <a:bodyPr anchor="b"/>
          <a:lstStyle>
            <a:lvl1pPr marL="0" indent="0">
              <a:buNone/>
              <a:defRPr sz="2400">
                <a:latin typeface="DejaVu Sans" panose="020B0603030804020204"/>
                <a:cs typeface="DejaVu Sans" panose="020B0603030804020204"/>
              </a:defRPr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00"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fld id="{6C95CD4E-E81F-48A5-9E1A-80D5AE399F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fld id="{1D8AF7E5-C1BB-4D89-87DA-B16A8EDB26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737360"/>
            <a:ext cx="6461760" cy="5436870"/>
          </a:xfrm>
        </p:spPr>
        <p:txBody>
          <a:bodyPr/>
          <a:lstStyle>
            <a:lvl1pPr marL="0" indent="0">
              <a:buNone/>
              <a:defRPr sz="3200"/>
            </a:lvl1pPr>
            <a:lvl2pPr marL="548640" indent="0">
              <a:buNone/>
              <a:defRPr sz="2800"/>
            </a:lvl2pPr>
            <a:lvl3pPr marL="1097280" indent="0">
              <a:buNone/>
              <a:defRPr sz="2000"/>
            </a:lvl3pPr>
            <a:lvl4pPr marL="1645920" indent="0">
              <a:buNone/>
              <a:defRPr sz="2000"/>
            </a:lvl4pPr>
            <a:lvl5pPr marL="2194560" indent="0">
              <a:buNone/>
              <a:defRPr sz="180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737360"/>
            <a:ext cx="6461760" cy="5436870"/>
          </a:xfrm>
        </p:spPr>
        <p:txBody>
          <a:bodyPr/>
          <a:lstStyle>
            <a:lvl1pPr marL="0" indent="0">
              <a:buNone/>
              <a:defRPr sz="3200"/>
            </a:lvl1pPr>
            <a:lvl2pPr marL="548640" indent="0">
              <a:buNone/>
              <a:defRPr sz="2800"/>
            </a:lvl2pPr>
            <a:lvl3pPr marL="1097280" indent="0">
              <a:buNone/>
              <a:defRPr sz="2000"/>
            </a:lvl3pPr>
            <a:lvl4pPr marL="1645920" indent="0">
              <a:buNone/>
              <a:defRPr sz="2000"/>
            </a:lvl4pPr>
            <a:lvl5pPr marL="2194560" indent="0">
              <a:buNone/>
              <a:defRPr sz="180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ndas" panose="02000000000000000000"/>
                <a:cs typeface="Chandas" panose="02000000000000000000"/>
              </a:defRPr>
            </a:lvl1pPr>
          </a:lstStyle>
          <a:p>
            <a:pPr>
              <a:defRPr/>
            </a:pPr>
            <a:fld id="{79BF33D8-A197-4453-99B9-3E547857BE5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1520" y="381000"/>
            <a:ext cx="1316736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1737360"/>
            <a:ext cx="1316736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8080"/>
            <a:ext cx="3413760" cy="5486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600">
                <a:solidFill>
                  <a:srgbClr val="B40101"/>
                </a:solidFill>
                <a:latin typeface="Chandas" panose="0200000000000000000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8080"/>
            <a:ext cx="4632960" cy="5486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600">
                <a:solidFill>
                  <a:srgbClr val="B40101"/>
                </a:solidFill>
                <a:latin typeface="Chandas" panose="0200000000000000000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8080"/>
            <a:ext cx="3413760" cy="5486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600">
                <a:solidFill>
                  <a:srgbClr val="B40101"/>
                </a:solidFill>
                <a:latin typeface="Chandas" panose="02000000000000000000"/>
                <a:cs typeface="+mn-cs"/>
              </a:defRPr>
            </a:lvl1pPr>
          </a:lstStyle>
          <a:p>
            <a:pPr>
              <a:defRPr/>
            </a:pPr>
            <a:fld id="{8CD8CA80-754F-43CC-B917-BA6FA86BFB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31" name="Line 8"/>
          <p:cNvSpPr>
            <a:spLocks noChangeShapeType="1"/>
          </p:cNvSpPr>
          <p:nvPr userDrawn="1"/>
        </p:nvSpPr>
        <p:spPr bwMode="auto">
          <a:xfrm>
            <a:off x="731520" y="1371600"/>
            <a:ext cx="13167361" cy="0"/>
          </a:xfrm>
          <a:prstGeom prst="line">
            <a:avLst/>
          </a:prstGeom>
          <a:noFill/>
          <a:ln w="19050">
            <a:solidFill>
              <a:srgbClr val="B4010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" name="Line 8"/>
          <p:cNvSpPr>
            <a:spLocks noChangeShapeType="1"/>
          </p:cNvSpPr>
          <p:nvPr userDrawn="1"/>
        </p:nvSpPr>
        <p:spPr bwMode="auto">
          <a:xfrm>
            <a:off x="731520" y="7433310"/>
            <a:ext cx="13167361" cy="0"/>
          </a:xfrm>
          <a:prstGeom prst="line">
            <a:avLst/>
          </a:prstGeom>
          <a:noFill/>
          <a:ln w="19050">
            <a:solidFill>
              <a:srgbClr val="B4010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B40101"/>
          </a:solidFill>
          <a:latin typeface="Chandas" panose="02000000000000000000"/>
          <a:ea typeface="Chandas" panose="02000000000000000000"/>
          <a:cs typeface="Chandas" panose="0200000000000000000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0" indent="0" algn="l" rtl="0" eaLnBrk="0" fontAlgn="base" hangingPunct="0">
        <a:spcBef>
          <a:spcPct val="24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None/>
        <a:defRPr sz="3200">
          <a:solidFill>
            <a:schemeClr val="tx1"/>
          </a:solidFill>
          <a:latin typeface="DejaVu Sans" panose="020B0603030804020204"/>
          <a:ea typeface="+mn-ea"/>
          <a:cs typeface="DejaVu Sans" panose="020B0603030804020204"/>
        </a:defRPr>
      </a:lvl1pPr>
      <a:lvl2pPr marL="548640" indent="0" algn="l" rtl="0" eaLnBrk="0" fontAlgn="base" hangingPunct="0">
        <a:spcBef>
          <a:spcPts val="8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None/>
        <a:defRPr sz="2800">
          <a:solidFill>
            <a:schemeClr val="tx1"/>
          </a:solidFill>
          <a:latin typeface="DejaVu Sans" panose="020B0603030804020204"/>
          <a:cs typeface="DejaVu Sans" panose="020B0603030804020204"/>
        </a:defRPr>
      </a:lvl2pPr>
      <a:lvl3pPr marL="1097280" indent="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None/>
        <a:defRPr sz="2000">
          <a:solidFill>
            <a:schemeClr val="tx1"/>
          </a:solidFill>
          <a:latin typeface="DejaVu Sans" panose="020B0603030804020204"/>
          <a:cs typeface="DejaVu Sans" panose="020B0603030804020204"/>
        </a:defRPr>
      </a:lvl3pPr>
      <a:lvl4pPr marL="1645920" indent="0" algn="l" rtl="0" eaLnBrk="0" fontAlgn="base" hangingPunct="0">
        <a:spcBef>
          <a:spcPts val="400"/>
        </a:spcBef>
        <a:spcAft>
          <a:spcPct val="0"/>
        </a:spcAft>
        <a:buClr>
          <a:schemeClr val="bg2"/>
        </a:buClr>
        <a:buFont typeface="Wingdings" panose="05000000000000000000" pitchFamily="2" charset="2"/>
        <a:buNone/>
        <a:defRPr sz="1600">
          <a:solidFill>
            <a:schemeClr val="tx1"/>
          </a:solidFill>
          <a:latin typeface="DejaVu Sans" panose="020B0603030804020204"/>
          <a:cs typeface="DejaVu Sans" panose="020B0603030804020204"/>
        </a:defRPr>
      </a:lvl4pPr>
      <a:lvl5pPr marL="2194560" indent="0" algn="l" rtl="0" eaLnBrk="0" fontAlgn="base" hangingPunct="0">
        <a:spcBef>
          <a:spcPts val="4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None/>
        <a:defRPr sz="1600">
          <a:solidFill>
            <a:schemeClr val="tx1"/>
          </a:solidFill>
          <a:latin typeface="DejaVu Sans" panose="020B0603030804020204"/>
          <a:cs typeface="DejaVu Sans" panose="020B0603030804020204"/>
        </a:defRPr>
      </a:lvl5pPr>
      <a:lvl6pPr marL="3017520" indent="-274320" algn="l" rtl="0" fontAlgn="base">
        <a:spcBef>
          <a:spcPct val="24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6pPr>
      <a:lvl7pPr marL="3566160" indent="-274320" algn="l" rtl="0" fontAlgn="base">
        <a:spcBef>
          <a:spcPct val="24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7pPr>
      <a:lvl8pPr marL="4114800" indent="-274320" algn="l" rtl="0" fontAlgn="base">
        <a:spcBef>
          <a:spcPct val="24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8pPr>
      <a:lvl9pPr marL="4663440" indent="-274320" algn="l" rtl="0" fontAlgn="base">
        <a:spcBef>
          <a:spcPct val="24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1520" y="381000"/>
            <a:ext cx="1316736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1737360"/>
            <a:ext cx="1316736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8080"/>
            <a:ext cx="3413760" cy="5486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600">
                <a:solidFill>
                  <a:srgbClr val="B40101"/>
                </a:solidFill>
                <a:latin typeface="Chandas" panose="0200000000000000000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September 19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8080"/>
            <a:ext cx="4632960" cy="5486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600">
                <a:solidFill>
                  <a:srgbClr val="B40101"/>
                </a:solidFill>
                <a:latin typeface="Chandas" panose="0200000000000000000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8080"/>
            <a:ext cx="3413760" cy="5486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600">
                <a:solidFill>
                  <a:srgbClr val="B40101"/>
                </a:solidFill>
                <a:latin typeface="Chandas" panose="02000000000000000000"/>
                <a:cs typeface="+mn-cs"/>
              </a:defRPr>
            </a:lvl1pPr>
          </a:lstStyle>
          <a:p>
            <a:pPr>
              <a:defRPr/>
            </a:pPr>
            <a:fld id="{8CD8CA80-754F-43CC-B917-BA6FA86BFB9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B40101"/>
          </a:solidFill>
          <a:latin typeface="Chandas" panose="02000000000000000000"/>
          <a:ea typeface="Chandas" panose="02000000000000000000"/>
          <a:cs typeface="Chandas" panose="0200000000000000000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0" indent="0" algn="l" rtl="0" eaLnBrk="0" fontAlgn="base" hangingPunct="0">
        <a:spcBef>
          <a:spcPct val="24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None/>
        <a:defRPr sz="3200">
          <a:solidFill>
            <a:schemeClr val="tx1"/>
          </a:solidFill>
          <a:latin typeface="DejaVu Sans" panose="020B0603030804020204"/>
          <a:ea typeface="+mn-ea"/>
          <a:cs typeface="DejaVu Sans" panose="020B0603030804020204"/>
        </a:defRPr>
      </a:lvl1pPr>
      <a:lvl2pPr marL="548640" indent="0" algn="l" rtl="0" eaLnBrk="0" fontAlgn="base" hangingPunct="0">
        <a:spcBef>
          <a:spcPts val="8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None/>
        <a:defRPr sz="2800">
          <a:solidFill>
            <a:schemeClr val="tx1"/>
          </a:solidFill>
          <a:latin typeface="DejaVu Sans" panose="020B0603030804020204"/>
          <a:cs typeface="DejaVu Sans" panose="020B0603030804020204"/>
        </a:defRPr>
      </a:lvl2pPr>
      <a:lvl3pPr marL="1097280" indent="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None/>
        <a:defRPr sz="2000">
          <a:solidFill>
            <a:schemeClr val="tx1"/>
          </a:solidFill>
          <a:latin typeface="DejaVu Sans" panose="020B0603030804020204"/>
          <a:cs typeface="DejaVu Sans" panose="020B0603030804020204"/>
        </a:defRPr>
      </a:lvl3pPr>
      <a:lvl4pPr marL="1645920" indent="0" algn="l" rtl="0" eaLnBrk="0" fontAlgn="base" hangingPunct="0">
        <a:spcBef>
          <a:spcPts val="400"/>
        </a:spcBef>
        <a:spcAft>
          <a:spcPct val="0"/>
        </a:spcAft>
        <a:buClr>
          <a:schemeClr val="bg2"/>
        </a:buClr>
        <a:buFont typeface="Wingdings" panose="05000000000000000000" pitchFamily="2" charset="2"/>
        <a:buNone/>
        <a:defRPr sz="1600">
          <a:solidFill>
            <a:schemeClr val="tx1"/>
          </a:solidFill>
          <a:latin typeface="DejaVu Sans" panose="020B0603030804020204"/>
          <a:cs typeface="DejaVu Sans" panose="020B0603030804020204"/>
        </a:defRPr>
      </a:lvl4pPr>
      <a:lvl5pPr marL="2194560" indent="0" algn="l" rtl="0" eaLnBrk="0" fontAlgn="base" hangingPunct="0">
        <a:spcBef>
          <a:spcPts val="4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None/>
        <a:defRPr sz="1600">
          <a:solidFill>
            <a:schemeClr val="tx1"/>
          </a:solidFill>
          <a:latin typeface="DejaVu Sans" panose="020B0603030804020204"/>
          <a:cs typeface="DejaVu Sans" panose="020B0603030804020204"/>
        </a:defRPr>
      </a:lvl5pPr>
      <a:lvl6pPr marL="3017520" indent="-274320" algn="l" rtl="0" fontAlgn="base">
        <a:spcBef>
          <a:spcPct val="24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6pPr>
      <a:lvl7pPr marL="3566160" indent="-274320" algn="l" rtl="0" fontAlgn="base">
        <a:spcBef>
          <a:spcPct val="24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7pPr>
      <a:lvl8pPr marL="4114800" indent="-274320" algn="l" rtl="0" fontAlgn="base">
        <a:spcBef>
          <a:spcPct val="24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8pPr>
      <a:lvl9pPr marL="4663440" indent="-274320" algn="l" rtl="0" fontAlgn="base">
        <a:spcBef>
          <a:spcPct val="24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367990" y="2338831"/>
            <a:ext cx="1189441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t-BR" sz="4400" b="1" i="1" dirty="0">
                <a:solidFill>
                  <a:srgbClr val="0F5D00"/>
                </a:solidFill>
                <a:latin typeface="Calibri" pitchFamily="34" charset="0"/>
                <a:ea typeface="MS PGothic" pitchFamily="34" charset="-128"/>
              </a:rPr>
              <a:t>Proponente: Grupo Teórico do Departamento de Física dos Materiais e Mecânica </a:t>
            </a:r>
          </a:p>
        </p:txBody>
      </p:sp>
      <p:sp>
        <p:nvSpPr>
          <p:cNvPr id="14" name="Título 17"/>
          <p:cNvSpPr>
            <a:spLocks noGrp="1"/>
          </p:cNvSpPr>
          <p:nvPr>
            <p:ph type="title"/>
          </p:nvPr>
        </p:nvSpPr>
        <p:spPr>
          <a:xfrm>
            <a:off x="-109317" y="1142534"/>
            <a:ext cx="14351710" cy="1067266"/>
          </a:xfrm>
        </p:spPr>
        <p:txBody>
          <a:bodyPr>
            <a:noAutofit/>
          </a:bodyPr>
          <a:lstStyle/>
          <a:p>
            <a:pPr algn="ctr"/>
            <a:r>
              <a:rPr lang="pt-BR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Informática de Materiais: </a:t>
            </a:r>
            <a:br>
              <a:rPr lang="pt-BR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5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modelagem e/ou experimental</a:t>
            </a:r>
            <a:endParaRPr lang="en-US" sz="5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8" name="Picture 6" descr="Resultado de imagem para sampa ifusp usp logo">
            <a:extLst>
              <a:ext uri="{FF2B5EF4-FFF2-40B4-BE49-F238E27FC236}">
                <a16:creationId xmlns:a16="http://schemas.microsoft.com/office/drawing/2014/main" id="{A77A9672-12F1-46B0-9B16-492D784DB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10" y="4354030"/>
            <a:ext cx="3818081" cy="149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CC2EA1-078A-4CFE-BA01-CA3881F3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E17DB-1C18-4C34-8195-43CD5328C0B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14B3DF-9D6F-42A3-80F7-085EC110A0F4}"/>
              </a:ext>
            </a:extLst>
          </p:cNvPr>
          <p:cNvSpPr txBox="1"/>
          <p:nvPr/>
        </p:nvSpPr>
        <p:spPr>
          <a:xfrm>
            <a:off x="548640" y="4182038"/>
            <a:ext cx="61569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pt-BR" sz="2800" b="1" i="1" dirty="0">
                <a:solidFill>
                  <a:srgbClr val="0F5D00"/>
                </a:solidFill>
                <a:latin typeface="Calibri" pitchFamily="34" charset="0"/>
                <a:ea typeface="MS PGothic" pitchFamily="34" charset="-128"/>
              </a:rPr>
              <a:t>Antônio José Roque da Silva</a:t>
            </a:r>
          </a:p>
          <a:p>
            <a:pPr algn="just" eaLnBrk="1" hangingPunct="1"/>
            <a:r>
              <a:rPr lang="pt-BR" sz="2800" b="1" i="1" dirty="0">
                <a:solidFill>
                  <a:srgbClr val="0F5D00"/>
                </a:solidFill>
                <a:latin typeface="Calibri" pitchFamily="34" charset="0"/>
                <a:ea typeface="MS PGothic" pitchFamily="34" charset="-128"/>
              </a:rPr>
              <a:t>Caetano Rodrigues Miranda</a:t>
            </a:r>
          </a:p>
          <a:p>
            <a:pPr algn="just" eaLnBrk="1" hangingPunct="1"/>
            <a:r>
              <a:rPr lang="pt-BR" sz="2800" b="1" i="1" dirty="0">
                <a:solidFill>
                  <a:srgbClr val="0F5D00"/>
                </a:solidFill>
                <a:latin typeface="Calibri" pitchFamily="34" charset="0"/>
                <a:ea typeface="MS PGothic" pitchFamily="34" charset="-128"/>
              </a:rPr>
              <a:t>Gabriel Teixeira Landi</a:t>
            </a:r>
          </a:p>
          <a:p>
            <a:pPr algn="just" eaLnBrk="1" hangingPunct="1"/>
            <a:r>
              <a:rPr lang="pt-BR" sz="2800" b="1" i="1" dirty="0">
                <a:solidFill>
                  <a:srgbClr val="0F5D00"/>
                </a:solidFill>
                <a:latin typeface="Calibri" pitchFamily="34" charset="0"/>
                <a:ea typeface="MS PGothic" pitchFamily="34" charset="-128"/>
              </a:rPr>
              <a:t>Helena Maria Petrilli</a:t>
            </a:r>
          </a:p>
          <a:p>
            <a:pPr algn="just" eaLnBrk="1" hangingPunct="1"/>
            <a:r>
              <a:rPr lang="pt-BR" sz="2800" b="1" i="1" dirty="0">
                <a:solidFill>
                  <a:srgbClr val="0F5D00"/>
                </a:solidFill>
                <a:latin typeface="Calibri" pitchFamily="34" charset="0"/>
                <a:ea typeface="MS PGothic" pitchFamily="34" charset="-128"/>
              </a:rPr>
              <a:t>Lucy Vitória </a:t>
            </a:r>
            <a:r>
              <a:rPr lang="pt-BR" sz="2800" b="1" i="1" dirty="0" err="1">
                <a:solidFill>
                  <a:srgbClr val="0F5D00"/>
                </a:solidFill>
                <a:latin typeface="Calibri" pitchFamily="34" charset="0"/>
                <a:ea typeface="MS PGothic" pitchFamily="34" charset="-128"/>
              </a:rPr>
              <a:t>Credidio</a:t>
            </a:r>
            <a:r>
              <a:rPr lang="pt-BR" sz="2800" b="1" i="1" dirty="0">
                <a:solidFill>
                  <a:srgbClr val="0F5D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pt-BR" sz="2800" b="1" i="1" dirty="0" err="1">
                <a:solidFill>
                  <a:srgbClr val="0F5D00"/>
                </a:solidFill>
                <a:latin typeface="Calibri" pitchFamily="34" charset="0"/>
                <a:ea typeface="MS PGothic" pitchFamily="34" charset="-128"/>
              </a:rPr>
              <a:t>Assali</a:t>
            </a:r>
            <a:endParaRPr lang="pt-BR" sz="2800" b="1" i="1" dirty="0">
              <a:solidFill>
                <a:srgbClr val="0F5D00"/>
              </a:solidFill>
              <a:latin typeface="Calibri" pitchFamily="34" charset="0"/>
              <a:ea typeface="MS PGothic" pitchFamily="34" charset="-128"/>
            </a:endParaRPr>
          </a:p>
          <a:p>
            <a:pPr algn="just" eaLnBrk="1" hangingPunct="1"/>
            <a:r>
              <a:rPr lang="pt-BR" sz="2800" b="1" i="1" dirty="0">
                <a:solidFill>
                  <a:srgbClr val="0F5D00"/>
                </a:solidFill>
                <a:latin typeface="Calibri" pitchFamily="34" charset="0"/>
                <a:ea typeface="MS PGothic" pitchFamily="34" charset="-128"/>
              </a:rPr>
              <a:t>Luís Gregório Dias da Silva</a:t>
            </a:r>
          </a:p>
          <a:p>
            <a:pPr algn="just" eaLnBrk="1" hangingPunct="1"/>
            <a:r>
              <a:rPr lang="pt-BR" sz="2800" b="1" i="1" dirty="0">
                <a:solidFill>
                  <a:srgbClr val="0F5D00"/>
                </a:solidFill>
                <a:latin typeface="Calibri" pitchFamily="34" charset="0"/>
                <a:ea typeface="MS PGothic" pitchFamily="34" charset="-128"/>
              </a:rPr>
              <a:t>Marília Junqueira Caldas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6AD8F-BF1D-4D5F-8356-D0BCB7C82C5E}"/>
              </a:ext>
            </a:extLst>
          </p:cNvPr>
          <p:cNvSpPr txBox="1"/>
          <p:nvPr/>
        </p:nvSpPr>
        <p:spPr>
          <a:xfrm>
            <a:off x="6553200" y="5920231"/>
            <a:ext cx="75285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it-IT" sz="4400" b="1" i="1" dirty="0">
                <a:solidFill>
                  <a:srgbClr val="3366CC"/>
                </a:solidFill>
                <a:latin typeface="Calibri" pitchFamily="34" charset="0"/>
                <a:ea typeface="MS PGothic" pitchFamily="34" charset="-128"/>
              </a:rPr>
              <a:t>Instituto de Física da USP </a:t>
            </a:r>
          </a:p>
          <a:p>
            <a:pPr algn="ctr" eaLnBrk="1" hangingPunct="1"/>
            <a:r>
              <a:rPr lang="pt-BR" sz="4400" i="1" dirty="0">
                <a:solidFill>
                  <a:srgbClr val="0070C0"/>
                </a:solidFill>
                <a:latin typeface="Calibri" pitchFamily="34" charset="0"/>
                <a:ea typeface="MS PGothic" pitchFamily="34" charset="-128"/>
              </a:rPr>
              <a:t>crmiranda@usp.br</a:t>
            </a:r>
          </a:p>
        </p:txBody>
      </p:sp>
    </p:spTree>
    <p:extLst>
      <p:ext uri="{BB962C8B-B14F-4D97-AF65-F5344CB8AC3E}">
        <p14:creationId xmlns:p14="http://schemas.microsoft.com/office/powerpoint/2010/main" val="1619583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F7E5-C1BB-4D89-87DA-B16A8EDB2661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altLang="en-US" dirty="0">
                <a:cs typeface="+mn-ea"/>
              </a:rPr>
              <a:t>ICTP Conference 2021</a:t>
            </a:r>
          </a:p>
        </p:txBody>
      </p:sp>
      <p:sp>
        <p:nvSpPr>
          <p:cNvPr id="3" name="Title 3"/>
          <p:cNvSpPr>
            <a:spLocks noGrp="1"/>
          </p:cNvSpPr>
          <p:nvPr/>
        </p:nvSpPr>
        <p:spPr>
          <a:xfrm>
            <a:off x="609600" y="125998"/>
            <a:ext cx="14020800" cy="10175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B40101"/>
                </a:solidFill>
                <a:latin typeface="Chandas" panose="02000000000000000000"/>
                <a:ea typeface="Chandas" panose="02000000000000000000"/>
                <a:cs typeface="Chandas" panose="0200000000000000000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pt-PT" sz="4200" b="1" dirty="0">
                <a:latin typeface="DejaVu Serif Condensed" panose="02060606050605020204" charset="0"/>
                <a:cs typeface="DejaVu Serif Condensed" panose="02060606050605020204" charset="0"/>
              </a:rPr>
              <a:t>Strategy -  </a:t>
            </a:r>
            <a:r>
              <a:rPr lang="en-US" sz="4200" dirty="0">
                <a:effectLst/>
                <a:latin typeface="AdvOT2e364b11"/>
                <a:ea typeface="Calibri" panose="020F0502020204030204" pitchFamily="34" charset="0"/>
                <a:cs typeface="AdvOT2e364b11"/>
              </a:rPr>
              <a:t>elastic predictions based on the composition only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31520" y="1652905"/>
            <a:ext cx="131673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spcBef>
                <a:spcPct val="20000"/>
              </a:spcBef>
            </a:pPr>
            <a:r>
              <a:rPr lang="pt-P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ejaVu Sans" panose="020B0603030804020204" charset="0"/>
                <a:cs typeface="DejaVu Sans" panose="020B0603030804020204" charset="0"/>
                <a:sym typeface="+mn-ea"/>
              </a:rPr>
              <a:t>Databases &gt; Compositional features &gt; Machine learning &gt; Predictions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DejaVu Sans" panose="020B0603030804020204" charset="0"/>
                <a:cs typeface="DejaVu Sans" panose="020B0603030804020204" charset="0"/>
                <a:sym typeface="+mn-ea"/>
              </a:rPr>
              <a:t> </a:t>
            </a:r>
          </a:p>
        </p:txBody>
      </p:sp>
      <p:pic>
        <p:nvPicPr>
          <p:cNvPr id="8" name="Picture 7" descr="bitmap">
            <a:extLst>
              <a:ext uri="{FF2B5EF4-FFF2-40B4-BE49-F238E27FC236}">
                <a16:creationId xmlns:a16="http://schemas.microsoft.com/office/drawing/2014/main" id="{F2133FE6-B96D-4B1D-8850-5B20F15D90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65752"/>
          <a:stretch/>
        </p:blipFill>
        <p:spPr>
          <a:xfrm>
            <a:off x="15240" y="2157851"/>
            <a:ext cx="5019995" cy="3934658"/>
          </a:xfrm>
          <a:prstGeom prst="rect">
            <a:avLst/>
          </a:prstGeom>
        </p:spPr>
      </p:pic>
      <p:pic>
        <p:nvPicPr>
          <p:cNvPr id="10" name="Picture 9" descr="bitmap">
            <a:extLst>
              <a:ext uri="{FF2B5EF4-FFF2-40B4-BE49-F238E27FC236}">
                <a16:creationId xmlns:a16="http://schemas.microsoft.com/office/drawing/2014/main" id="{37E500A5-9961-4B16-99E0-FE7A1B7A0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4393" r="51571"/>
          <a:stretch/>
        </p:blipFill>
        <p:spPr>
          <a:xfrm>
            <a:off x="5050475" y="2036515"/>
            <a:ext cx="2057400" cy="3934658"/>
          </a:xfrm>
          <a:prstGeom prst="rect">
            <a:avLst/>
          </a:prstGeom>
        </p:spPr>
      </p:pic>
      <p:pic>
        <p:nvPicPr>
          <p:cNvPr id="11" name="Picture 10" descr="bitmap">
            <a:extLst>
              <a:ext uri="{FF2B5EF4-FFF2-40B4-BE49-F238E27FC236}">
                <a16:creationId xmlns:a16="http://schemas.microsoft.com/office/drawing/2014/main" id="{7C5EF9D9-C331-402C-AA83-07933ADD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6710"/>
          <a:stretch/>
        </p:blipFill>
        <p:spPr>
          <a:xfrm>
            <a:off x="11201400" y="2096954"/>
            <a:ext cx="3413760" cy="3934658"/>
          </a:xfrm>
          <a:prstGeom prst="rect">
            <a:avLst/>
          </a:prstGeom>
        </p:spPr>
      </p:pic>
      <p:pic>
        <p:nvPicPr>
          <p:cNvPr id="12" name="Picture 11" descr="bitmap">
            <a:extLst>
              <a:ext uri="{FF2B5EF4-FFF2-40B4-BE49-F238E27FC236}">
                <a16:creationId xmlns:a16="http://schemas.microsoft.com/office/drawing/2014/main" id="{77E1C725-9C99-4B5B-A08A-EC767CFCD7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8348" r="23810"/>
          <a:stretch/>
        </p:blipFill>
        <p:spPr>
          <a:xfrm>
            <a:off x="6995160" y="2080627"/>
            <a:ext cx="4081149" cy="39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5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1005DF-56A4-4842-A152-76448A09A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ECC9B-CD78-4350-A47F-A52D1112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9F011-3486-4EDE-83F6-CD13801E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F7E5-C1BB-4D89-87DA-B16A8EDB2661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F0F06C-4025-4E8A-96B4-DDC41962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Previsões baseadas em aprendizado de máquina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08DB70-2CDD-47DC-8932-43BD4F1EE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8" y="1569720"/>
            <a:ext cx="13289281" cy="532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95D7A-D118-424F-8479-4381EA997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18FD5-FB36-46BA-9A76-CFC52E19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F7E5-C1BB-4D89-87DA-B16A8EDB2661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4AA62A-DFA4-4AB3-BBF1-56B33FB2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Viabilidade</a:t>
            </a:r>
            <a:endParaRPr lang="en-US" dirty="0"/>
          </a:p>
        </p:txBody>
      </p:sp>
      <p:pic>
        <p:nvPicPr>
          <p:cNvPr id="2050" name="Picture 2" descr="USP HPC - High Perfomance Computing">
            <a:extLst>
              <a:ext uri="{FF2B5EF4-FFF2-40B4-BE49-F238E27FC236}">
                <a16:creationId xmlns:a16="http://schemas.microsoft.com/office/drawing/2014/main" id="{A5F93CF6-9127-4F8A-8A17-F474DB89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7" y="4953000"/>
            <a:ext cx="2784812" cy="208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putação de alto desempenho – HPC | Superintendência de Tecnologia da  Informação">
            <a:extLst>
              <a:ext uri="{FF2B5EF4-FFF2-40B4-BE49-F238E27FC236}">
                <a16:creationId xmlns:a16="http://schemas.microsoft.com/office/drawing/2014/main" id="{035B86DD-63A7-4428-B54B-C7B3B7F94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317" y="4983197"/>
            <a:ext cx="2209800" cy="207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egada da “supermáquina” Lovelace é festejada no Cenapad-SP, que tem sede  na Unicamp | Unicamp">
            <a:extLst>
              <a:ext uri="{FF2B5EF4-FFF2-40B4-BE49-F238E27FC236}">
                <a16:creationId xmlns:a16="http://schemas.microsoft.com/office/drawing/2014/main" id="{0C48C1EE-80B4-4EAE-8B36-A9475C5F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17" y="1659834"/>
            <a:ext cx="3947160" cy="265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NCC - Laboratório Nacional de Computação Científica">
            <a:extLst>
              <a:ext uri="{FF2B5EF4-FFF2-40B4-BE49-F238E27FC236}">
                <a16:creationId xmlns:a16="http://schemas.microsoft.com/office/drawing/2014/main" id="{82B31C2B-7E3A-4E93-BDA1-2B5948BE3B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540" y="4427505"/>
            <a:ext cx="3947160" cy="262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ahia.ba | Supercomputador voltado para pesquisa industrial é inaugurado no Senai  Cimatec">
            <a:extLst>
              <a:ext uri="{FF2B5EF4-FFF2-40B4-BE49-F238E27FC236}">
                <a16:creationId xmlns:a16="http://schemas.microsoft.com/office/drawing/2014/main" id="{4391199C-2C10-42F9-B484-0CBCCAB6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819" y="1536128"/>
            <a:ext cx="3786640" cy="265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FF552E-65E3-4707-89B7-BDE7DBBCB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" y="1587572"/>
            <a:ext cx="2011379" cy="26818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815F5-A92A-4E2A-BFC9-033A8D146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1011" y="1587572"/>
            <a:ext cx="1675764" cy="2681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C6D1E4-CEDA-4EA8-97AE-2CE23825528F}"/>
              </a:ext>
            </a:extLst>
          </p:cNvPr>
          <p:cNvSpPr txBox="1"/>
          <p:nvPr/>
        </p:nvSpPr>
        <p:spPr>
          <a:xfrm>
            <a:off x="731520" y="4310483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CCIFUSP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5F7E5A-1FB6-4CB5-8D31-C5A3A67EAD56}"/>
              </a:ext>
            </a:extLst>
          </p:cNvPr>
          <p:cNvSpPr txBox="1"/>
          <p:nvPr/>
        </p:nvSpPr>
        <p:spPr>
          <a:xfrm>
            <a:off x="933447" y="7130392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USP - SGI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3E9D1B-4DEB-4930-B46A-E866DAC2E5AB}"/>
              </a:ext>
            </a:extLst>
          </p:cNvPr>
          <p:cNvSpPr txBox="1"/>
          <p:nvPr/>
        </p:nvSpPr>
        <p:spPr>
          <a:xfrm>
            <a:off x="5074766" y="4367139"/>
            <a:ext cx="1783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CENAPAD - SP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790A36-591A-43FD-B659-8393DEF294BC}"/>
              </a:ext>
            </a:extLst>
          </p:cNvPr>
          <p:cNvSpPr txBox="1"/>
          <p:nvPr/>
        </p:nvSpPr>
        <p:spPr>
          <a:xfrm>
            <a:off x="9559857" y="4153252"/>
            <a:ext cx="1783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AIRIS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FA72C2-5810-42DB-A1B4-3D313004F99C}"/>
              </a:ext>
            </a:extLst>
          </p:cNvPr>
          <p:cNvSpPr txBox="1"/>
          <p:nvPr/>
        </p:nvSpPr>
        <p:spPr>
          <a:xfrm>
            <a:off x="9559856" y="7122232"/>
            <a:ext cx="2784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Santos Dumont - LNCC</a:t>
            </a:r>
          </a:p>
        </p:txBody>
      </p:sp>
    </p:spTree>
    <p:extLst>
      <p:ext uri="{BB962C8B-B14F-4D97-AF65-F5344CB8AC3E}">
        <p14:creationId xmlns:p14="http://schemas.microsoft.com/office/powerpoint/2010/main" val="2314717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42A7D5-5FEA-468F-8105-BE09B4D33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1371600"/>
            <a:ext cx="13167361" cy="54864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85% de </a:t>
            </a:r>
            <a:r>
              <a:rPr lang="en-US" dirty="0" err="1"/>
              <a:t>novas</a:t>
            </a:r>
            <a:r>
              <a:rPr lang="en-US" dirty="0"/>
              <a:t> </a:t>
            </a:r>
            <a:r>
              <a:rPr lang="en-US" dirty="0" err="1"/>
              <a:t>posições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Informática</a:t>
            </a:r>
            <a:r>
              <a:rPr lang="en-US" dirty="0"/>
              <a:t> dos </a:t>
            </a:r>
            <a:r>
              <a:rPr lang="en-US" dirty="0" err="1"/>
              <a:t>Materiais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Prêmios</a:t>
            </a:r>
            <a:r>
              <a:rPr lang="en-US" dirty="0"/>
              <a:t> de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tese</a:t>
            </a:r>
            <a:r>
              <a:rPr lang="en-US" dirty="0"/>
              <a:t> (Capes / SBF 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Jovens lideranças em grupos renomados dentro da própria USP, Unicamp, UFABC, UFMG e UFRJ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dirty="0"/>
              <a:t>Candidatos internacionais (</a:t>
            </a:r>
            <a:r>
              <a:rPr lang="pt-BR" dirty="0" err="1"/>
              <a:t>Materials</a:t>
            </a:r>
            <a:r>
              <a:rPr lang="pt-BR" dirty="0"/>
              <a:t> Project, NCCR Marvel, NOMAD, AFLOW, ...)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95D7A-D118-424F-8479-4381EA997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18FD5-FB36-46BA-9A76-CFC52E19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F7E5-C1BB-4D89-87DA-B16A8EDB2661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4AA62A-DFA4-4AB3-BBF1-56B33FB2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Prognóstico</a:t>
            </a:r>
            <a:r>
              <a:rPr lang="en-US" dirty="0"/>
              <a:t> de </a:t>
            </a:r>
            <a:r>
              <a:rPr lang="en-US" dirty="0" err="1"/>
              <a:t>potenciais</a:t>
            </a:r>
            <a:r>
              <a:rPr lang="en-US" dirty="0"/>
              <a:t> </a:t>
            </a:r>
            <a:r>
              <a:rPr lang="en-US" dirty="0" err="1"/>
              <a:t>candidatos</a:t>
            </a:r>
            <a:endParaRPr lang="en-US" dirty="0"/>
          </a:p>
        </p:txBody>
      </p:sp>
      <p:pic>
        <p:nvPicPr>
          <p:cNvPr id="1026" name="Picture 2" descr="Psi-k">
            <a:extLst>
              <a:ext uri="{FF2B5EF4-FFF2-40B4-BE49-F238E27FC236}">
                <a16:creationId xmlns:a16="http://schemas.microsoft.com/office/drawing/2014/main" id="{D94200FD-B119-4CB9-AC61-EF9602331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38400"/>
            <a:ext cx="120015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09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CCABFE-35AE-4768-A4D4-5B465279E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Graduação – Reforço na Física Computacional</a:t>
            </a:r>
          </a:p>
          <a:p>
            <a:r>
              <a:rPr lang="pt-BR" dirty="0"/>
              <a:t>Projetos com o setor produtivo</a:t>
            </a:r>
            <a:endParaRPr lang="en-US" dirty="0"/>
          </a:p>
          <a:p>
            <a:r>
              <a:rPr lang="en-US" dirty="0" err="1"/>
              <a:t>Métodos</a:t>
            </a:r>
            <a:r>
              <a:rPr lang="en-US" dirty="0"/>
              <a:t> de IA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Física</a:t>
            </a:r>
            <a:endParaRPr lang="en-US" dirty="0"/>
          </a:p>
          <a:p>
            <a:r>
              <a:rPr lang="en-US" dirty="0" err="1"/>
              <a:t>Liderança</a:t>
            </a:r>
            <a:r>
              <a:rPr lang="en-US" dirty="0"/>
              <a:t> </a:t>
            </a:r>
            <a:r>
              <a:rPr lang="en-US" dirty="0" err="1"/>
              <a:t>nacional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Física</a:t>
            </a:r>
            <a:r>
              <a:rPr lang="en-US" dirty="0"/>
              <a:t> dos </a:t>
            </a:r>
            <a:r>
              <a:rPr lang="en-US" dirty="0" err="1"/>
              <a:t>Materiais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pt-B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48635-67F0-4D46-BE18-11C98278F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93232-25C9-4A20-94B9-0210598C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F7E5-C1BB-4D89-87DA-B16A8EDB2661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AEF17F6-4896-492A-AC98-E3F629C9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Oportunidades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48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CCABFE-35AE-4768-A4D4-5B465279E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Área</a:t>
            </a:r>
            <a:r>
              <a:rPr lang="en-US" sz="36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Informática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Materiais</a:t>
            </a:r>
            <a:endParaRPr lang="en-US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Temas</a:t>
            </a:r>
            <a:r>
              <a:rPr lang="en-US" sz="36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Cálculos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Primeiros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Principios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Modelagem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Molecular,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Triagem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de alto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desempenho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materiais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Inteligência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Artifical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Aprendizado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máquina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aplicadas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Física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Matéria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Condensada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pt-B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48635-67F0-4D46-BE18-11C98278F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93232-25C9-4A20-94B9-0210598C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F7E5-C1BB-4D89-87DA-B16A8EDB2661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AEF17F6-4896-492A-AC98-E3F629C9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Sumário</a:t>
            </a:r>
            <a:endParaRPr lang="en-US" dirty="0"/>
          </a:p>
        </p:txBody>
      </p:sp>
      <p:pic>
        <p:nvPicPr>
          <p:cNvPr id="7" name="Picture 2" descr="Horse or Ferrari ? : r/Horses">
            <a:extLst>
              <a:ext uri="{FF2B5EF4-FFF2-40B4-BE49-F238E27FC236}">
                <a16:creationId xmlns:a16="http://schemas.microsoft.com/office/drawing/2014/main" id="{057CD7D4-AF2B-4B32-8611-49215E5B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52413"/>
            <a:ext cx="343659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263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C8F15607-6A7F-46FC-9F8D-AAF49B59B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320" y="5233036"/>
            <a:ext cx="9692640" cy="2488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56160" rIns="108000" bIns="5616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20" i="1" baseline="-25000"/>
              <a:t>FIG. 1. The four paradigms of science: empirical, theoretical, computational, and data-driven.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08C7A4EF-F0F4-48F1-93D9-14B5A5397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7489643"/>
            <a:ext cx="10368916" cy="6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54000" rIns="108000" bIns="54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/>
              <a:t>Published in: Ankit Agrawal; Alok Choudhary; </a:t>
            </a:r>
            <a:r>
              <a:rPr lang="en-US" altLang="en-US" sz="1200" i="1" dirty="0"/>
              <a:t>APL Materials</a:t>
            </a:r>
            <a:r>
              <a:rPr lang="en-US" altLang="en-US" sz="1200" dirty="0"/>
              <a:t> </a:t>
            </a:r>
            <a:r>
              <a:rPr lang="en-US" altLang="en-US" sz="1200" b="1" dirty="0"/>
              <a:t> 4,</a:t>
            </a:r>
            <a:r>
              <a:rPr lang="en-US" altLang="en-US" sz="1200" dirty="0"/>
              <a:t> 053208 (2016)</a:t>
            </a:r>
          </a:p>
          <a:p>
            <a:r>
              <a:rPr lang="en-US" altLang="en-US" sz="1200" dirty="0"/>
              <a:t>DOI: 10.1063/1.4946894</a:t>
            </a:r>
          </a:p>
          <a:p>
            <a:r>
              <a:rPr lang="en-US" altLang="en-US" sz="1200" dirty="0"/>
              <a:t>Copyright © 2016 Author(s)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FA220737-A8DC-4D25-919D-4FF22736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2" y="1447800"/>
            <a:ext cx="9692640" cy="581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322095-D92D-4FC1-9C99-9BA37DFB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</a:t>
            </a:r>
            <a:r>
              <a:rPr lang="en-US" dirty="0" err="1"/>
              <a:t>aradigmas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física</a:t>
            </a:r>
            <a:r>
              <a:rPr lang="en-US" dirty="0"/>
              <a:t> dos </a:t>
            </a:r>
            <a:r>
              <a:rPr lang="en-US" dirty="0" err="1"/>
              <a:t>materiais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9310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F3E0A9-FE8C-4969-A1D6-6AA3DB241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74F3C-E84D-42DF-B9A4-9A67DA4F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F7E5-C1BB-4D89-87DA-B16A8EDB2661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76F99F-3DA6-4762-8E28-A3B5B44A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Informatica de </a:t>
            </a:r>
            <a:r>
              <a:rPr lang="en-US" dirty="0" err="1"/>
              <a:t>materiais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BF6DF5-F9D4-40E4-8670-89F11959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63598"/>
            <a:ext cx="13258800" cy="5636362"/>
          </a:xfrm>
          <a:prstGeom prst="rect">
            <a:avLst/>
          </a:prstGeom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2C9C2E96-7199-40E8-816A-D0D971E3AE0C}"/>
              </a:ext>
            </a:extLst>
          </p:cNvPr>
          <p:cNvSpPr txBox="1"/>
          <p:nvPr/>
        </p:nvSpPr>
        <p:spPr>
          <a:xfrm>
            <a:off x="731520" y="7650480"/>
            <a:ext cx="60477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PT" altLang="pt-BR" sz="1800" dirty="0">
                <a:solidFill>
                  <a:schemeClr val="bg1">
                    <a:lumMod val="65000"/>
                  </a:schemeClr>
                </a:solidFill>
                <a:latin typeface="DejaVu Sans" panose="020B0603030804020204" charset="0"/>
                <a:cs typeface="DejaVu Sans" panose="020B0603030804020204" charset="0"/>
                <a:sym typeface="+mn-ea"/>
              </a:rPr>
              <a:t>Schleder et al.,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latin typeface="DejaVu Sans" panose="020B0603030804020204" charset="0"/>
                <a:cs typeface="DejaVu Sans" panose="020B0603030804020204" charset="0"/>
                <a:sym typeface="+mn-ea"/>
              </a:rPr>
              <a:t> </a:t>
            </a:r>
            <a:r>
              <a:rPr lang="pt-PT" altLang="pt-BR" sz="1800" dirty="0">
                <a:solidFill>
                  <a:schemeClr val="bg1">
                    <a:lumMod val="65000"/>
                  </a:schemeClr>
                </a:solidFill>
                <a:latin typeface="DejaVu Sans" panose="020B0603030804020204" charset="0"/>
                <a:cs typeface="DejaVu Sans" panose="020B0603030804020204" charset="0"/>
                <a:sym typeface="+mn-ea"/>
              </a:rPr>
              <a:t>Journal of Physics: Materials 2 (3)</a:t>
            </a:r>
          </a:p>
        </p:txBody>
      </p:sp>
    </p:spTree>
    <p:extLst>
      <p:ext uri="{BB962C8B-B14F-4D97-AF65-F5344CB8AC3E}">
        <p14:creationId xmlns:p14="http://schemas.microsoft.com/office/powerpoint/2010/main" val="377849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9FBB0E87-4349-4815-B0CC-7642F4D1A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7419021"/>
            <a:ext cx="10368916" cy="6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54000" rIns="108000" bIns="54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/>
              <a:t>Published in: Ankit Agrawal; Alok Choudhary; </a:t>
            </a:r>
            <a:r>
              <a:rPr lang="en-US" altLang="en-US" sz="1200" i="1" dirty="0"/>
              <a:t>APL Materials</a:t>
            </a:r>
            <a:r>
              <a:rPr lang="en-US" altLang="en-US" sz="1200" dirty="0"/>
              <a:t> </a:t>
            </a:r>
            <a:r>
              <a:rPr lang="en-US" altLang="en-US" sz="1200" b="1" dirty="0"/>
              <a:t> 4,</a:t>
            </a:r>
            <a:r>
              <a:rPr lang="en-US" altLang="en-US" sz="1200" dirty="0"/>
              <a:t> 053208 (2016)</a:t>
            </a:r>
          </a:p>
          <a:p>
            <a:r>
              <a:rPr lang="en-US" altLang="en-US" sz="1200" dirty="0"/>
              <a:t>DOI: 10.1063/1.4946894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D0543914-4190-4950-BEE6-0ECEEED79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19410"/>
            <a:ext cx="11353800" cy="587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C36C72FB-4E40-4A64-A73F-DA8E1B52B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81000"/>
            <a:ext cx="13167360" cy="914400"/>
          </a:xfrm>
        </p:spPr>
        <p:txBody>
          <a:bodyPr/>
          <a:lstStyle/>
          <a:p>
            <a:r>
              <a:rPr lang="en-US" altLang="en-US" b="1" dirty="0"/>
              <a:t> </a:t>
            </a:r>
            <a:r>
              <a:rPr lang="en-US" altLang="en-US" b="1" dirty="0" err="1"/>
              <a:t>Descoberta</a:t>
            </a:r>
            <a:r>
              <a:rPr lang="en-US" altLang="en-US" b="1" dirty="0"/>
              <a:t> de </a:t>
            </a:r>
            <a:r>
              <a:rPr lang="en-US" altLang="en-US" b="1" dirty="0" err="1"/>
              <a:t>novos</a:t>
            </a:r>
            <a:r>
              <a:rPr lang="en-US" altLang="en-US" b="1" dirty="0"/>
              <a:t> </a:t>
            </a:r>
            <a:r>
              <a:rPr lang="en-US" altLang="en-US" b="1" dirty="0" err="1"/>
              <a:t>materiais</a:t>
            </a:r>
            <a:endParaRPr lang="en-US" altLang="en-US" b="1" dirty="0"/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1F6163-2BFC-4E81-89D3-CF41936A2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DCDC0-1033-40AF-894E-7E56C974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5096D-7D5A-4F15-A504-53718442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F7E5-C1BB-4D89-87DA-B16A8EDB2661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D3F0C3-BC97-461F-A63C-5E0AE84A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Publicações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9E0088-6FCC-4F81-8448-DA6150B1A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41" y="1569721"/>
            <a:ext cx="6378655" cy="548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DCBA6E-8E36-46F0-8909-2C7F6AE8E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235" y="1600200"/>
            <a:ext cx="7602765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00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4724F9-B407-462A-8DB0-4B371359C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82EA0-E8AD-4842-8FB8-587469C74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E93DF-B29C-4AC2-A446-6E1DA45C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F7E5-C1BB-4D89-87DA-B16A8EDB2661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888FE2-DC51-48E7-A44C-76928FDB3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Iniciativas no mundo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1390EE-CFB4-474D-95E3-02C2968EF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69720"/>
            <a:ext cx="10896600" cy="5929632"/>
          </a:xfrm>
          <a:prstGeom prst="rect">
            <a:avLst/>
          </a:prstGeom>
        </p:spPr>
      </p:pic>
      <p:pic>
        <p:nvPicPr>
          <p:cNvPr id="1028" name="Picture 4" descr="Computational Materials Science Centers - NOMAD CoE">
            <a:extLst>
              <a:ext uri="{FF2B5EF4-FFF2-40B4-BE49-F238E27FC236}">
                <a16:creationId xmlns:a16="http://schemas.microsoft.com/office/drawing/2014/main" id="{37C30FB2-5765-4A78-A283-0A345E48E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431288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terials Project Virtual Workshop 2021">
            <a:extLst>
              <a:ext uri="{FF2B5EF4-FFF2-40B4-BE49-F238E27FC236}">
                <a16:creationId xmlns:a16="http://schemas.microsoft.com/office/drawing/2014/main" id="{0E0B794B-A14A-4A13-9961-127992932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229" y="3392802"/>
            <a:ext cx="3395931" cy="8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914AB-4278-4209-8843-0E9811557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7641" y="4802982"/>
            <a:ext cx="2689860" cy="140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01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21FD9-AC64-4AE8-9189-FC41ECB1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8A681-2A4F-4C6E-9054-311572D12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F7E5-C1BB-4D89-87DA-B16A8EDB2661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7C4F16-C0FD-43D0-B316-766F94B8B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Previsões baseadas em aprendizado de máquina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2FA67F-DF56-476F-AB2F-E2C46963D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424491"/>
            <a:ext cx="9723121" cy="3223709"/>
          </a:xfrm>
          <a:prstGeom prst="rect">
            <a:avLst/>
          </a:prstGeom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5423CBA9-253A-45BB-A9E2-0C1516734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81827" y="4648200"/>
            <a:ext cx="7333333" cy="266666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219001-2FD5-4B43-A824-ADDF4EADF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0" y="4655519"/>
            <a:ext cx="6920333" cy="26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23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>
            <a:extLst>
              <a:ext uri="{FF2B5EF4-FFF2-40B4-BE49-F238E27FC236}">
                <a16:creationId xmlns:a16="http://schemas.microsoft.com/office/drawing/2014/main" id="{5B954968-DE53-4A68-AA19-B4F3974848DA}"/>
              </a:ext>
            </a:extLst>
          </p:cNvPr>
          <p:cNvSpPr txBox="1"/>
          <p:nvPr/>
        </p:nvSpPr>
        <p:spPr>
          <a:xfrm>
            <a:off x="648730" y="5528862"/>
            <a:ext cx="773326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ans" panose="020B0603030804020204" charset="0"/>
                <a:cs typeface="DejaVu Sans" panose="020B0603030804020204" charset="0"/>
                <a:sym typeface="+mn-ea"/>
              </a:rPr>
              <a:t>Each candidate has to be synthesized, characterized and tested </a:t>
            </a:r>
            <a:endParaRPr lang="en-US" altLang="en-US" sz="2000" dirty="0">
              <a:solidFill>
                <a:srgbClr val="C00000"/>
              </a:solidFill>
              <a:latin typeface="DejaVu Sans" panose="020B0603030804020204" charset="0"/>
              <a:cs typeface="DejaVu Sans" panose="020B0603030804020204" charset="0"/>
              <a:sym typeface="+mn-ea"/>
            </a:endParaRPr>
          </a:p>
          <a:p>
            <a:endParaRPr lang="en-US" altLang="en-US" sz="2000" dirty="0">
              <a:solidFill>
                <a:srgbClr val="C00000"/>
              </a:solidFill>
              <a:latin typeface="DejaVu Sans" panose="020B0603030804020204" charset="0"/>
              <a:cs typeface="DejaVu Sans" panose="020B0603030804020204" charset="0"/>
              <a:sym typeface="+mn-ea"/>
            </a:endParaRPr>
          </a:p>
          <a:p>
            <a:endParaRPr lang="en-US" altLang="en-US" dirty="0">
              <a:solidFill>
                <a:srgbClr val="C00000"/>
              </a:solidFill>
              <a:latin typeface="DejaVu Sans" panose="020B0603030804020204" charset="0"/>
              <a:cs typeface="DejaVu Sans" panose="020B0603030804020204" charset="0"/>
              <a:sym typeface="+mn-ea"/>
            </a:endParaRPr>
          </a:p>
          <a:p>
            <a:endParaRPr lang="en-US" altLang="en-US" dirty="0">
              <a:solidFill>
                <a:srgbClr val="C00000"/>
              </a:solidFill>
              <a:latin typeface="DejaVu Sans" panose="020B0603030804020204" charset="0"/>
              <a:cs typeface="DejaVu Sans" panose="020B0603030804020204" charset="0"/>
              <a:sym typeface="+mn-e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6DA38C-2BB9-43D4-A4F6-9B4F50DE3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13" y="1617431"/>
            <a:ext cx="8162196" cy="35706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13" y="1568134"/>
            <a:ext cx="8251458" cy="40436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Industry </a:t>
            </a:r>
            <a:r>
              <a:rPr lang="en-US" altLang="en-US" b="1" dirty="0"/>
              <a:t>4</a:t>
            </a:r>
            <a:r>
              <a:rPr lang="en-US" b="1" dirty="0"/>
              <a:t>.0 and enabling technologies 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31520" y="5460818"/>
            <a:ext cx="75438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ans" panose="020B0603030804020204" charset="0"/>
                <a:cs typeface="DejaVu Sans" panose="020B0603030804020204" charset="0"/>
                <a:sym typeface="+mn-ea"/>
              </a:rPr>
              <a:t>Only the best candidates have to be synthesized,</a:t>
            </a:r>
          </a:p>
          <a:p>
            <a:pPr algn="just"/>
            <a:r>
              <a:rPr lang="en-US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ans" panose="020B0603030804020204" charset="0"/>
                <a:cs typeface="DejaVu Sans" panose="020B0603030804020204" charset="0"/>
                <a:sym typeface="+mn-ea"/>
              </a:rPr>
              <a:t> characterized and tested, resulting in </a:t>
            </a:r>
            <a:r>
              <a:rPr lang="en-US" alt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DejaVu Sans" panose="020B0603030804020204" charset="0"/>
                <a:cs typeface="DejaVu Sans" panose="020B0603030804020204" charset="0"/>
                <a:sym typeface="+mn-ea"/>
              </a:rPr>
              <a:t>large cost and time savings</a:t>
            </a:r>
            <a:r>
              <a:rPr lang="en-US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ejaVu Sans" panose="020B0603030804020204" charset="0"/>
                <a:cs typeface="DejaVu Sans" panose="020B0603030804020204" charset="0"/>
                <a:sym typeface="+mn-ea"/>
              </a:rPr>
              <a:t> </a:t>
            </a:r>
            <a:endParaRPr lang="en-US" altLang="en-US" dirty="0">
              <a:solidFill>
                <a:srgbClr val="C00000"/>
              </a:solidFill>
              <a:latin typeface="DejaVu Sans" panose="020B0603030804020204" charset="0"/>
              <a:cs typeface="DejaVu Sans" panose="020B0603030804020204" charset="0"/>
              <a:sym typeface="+mn-ea"/>
            </a:endParaRPr>
          </a:p>
          <a:p>
            <a:endParaRPr lang="en-US" altLang="en-US" dirty="0">
              <a:solidFill>
                <a:srgbClr val="C00000"/>
              </a:solidFill>
              <a:latin typeface="DejaVu Sans" panose="020B0603030804020204" charset="0"/>
              <a:cs typeface="DejaVu Sans" panose="020B0603030804020204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31520" y="748030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Images from the web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F4AAF5-B3FE-4AD7-998D-ECE437E4AE58}"/>
              </a:ext>
            </a:extLst>
          </p:cNvPr>
          <p:cNvGrpSpPr/>
          <p:nvPr/>
        </p:nvGrpSpPr>
        <p:grpSpPr>
          <a:xfrm>
            <a:off x="9029852" y="6083991"/>
            <a:ext cx="5081326" cy="2034108"/>
            <a:chOff x="8596636" y="1471534"/>
            <a:chExt cx="5081326" cy="20341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DFC2562-6710-4A98-8899-AEF74D668D53}"/>
                </a:ext>
              </a:extLst>
            </p:cNvPr>
            <p:cNvGrpSpPr/>
            <p:nvPr/>
          </p:nvGrpSpPr>
          <p:grpSpPr>
            <a:xfrm>
              <a:off x="8596636" y="1471534"/>
              <a:ext cx="4966963" cy="1726331"/>
              <a:chOff x="8382000" y="1674005"/>
              <a:chExt cx="5504181" cy="2033125"/>
            </a:xfrm>
          </p:grpSpPr>
          <p:pic>
            <p:nvPicPr>
              <p:cNvPr id="1026" name="Picture 2" descr="7 Maneiras que os Gêmeos Digitais Afetarão sua Vida em 2028 - Voicers">
                <a:extLst>
                  <a:ext uri="{FF2B5EF4-FFF2-40B4-BE49-F238E27FC236}">
                    <a16:creationId xmlns:a16="http://schemas.microsoft.com/office/drawing/2014/main" id="{BF404E7D-B23E-446C-852D-2D9E80DC2A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14381" y="1674005"/>
                <a:ext cx="2971800" cy="1982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The Future of Digital Twins: Business Insights | NEC">
                <a:extLst>
                  <a:ext uri="{FF2B5EF4-FFF2-40B4-BE49-F238E27FC236}">
                    <a16:creationId xmlns:a16="http://schemas.microsoft.com/office/drawing/2014/main" id="{FFE79A7F-1016-4356-BD44-22E0D6370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67" t="17859" r="13143" b="7066"/>
              <a:stretch/>
            </p:blipFill>
            <p:spPr bwMode="auto">
              <a:xfrm>
                <a:off x="8382000" y="1676400"/>
                <a:ext cx="2540001" cy="2030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17F98E-3849-455C-B609-1CF50BDE86AA}"/>
                </a:ext>
              </a:extLst>
            </p:cNvPr>
            <p:cNvSpPr txBox="1"/>
            <p:nvPr/>
          </p:nvSpPr>
          <p:spPr>
            <a:xfrm>
              <a:off x="12235516" y="3197865"/>
              <a:ext cx="14424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</a:rPr>
                <a:t>DIGITAL TWIN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3F28B8-495B-493D-B363-946023E89DB6}"/>
              </a:ext>
            </a:extLst>
          </p:cNvPr>
          <p:cNvGrpSpPr/>
          <p:nvPr/>
        </p:nvGrpSpPr>
        <p:grpSpPr>
          <a:xfrm>
            <a:off x="8900343" y="4033932"/>
            <a:ext cx="5340344" cy="1802707"/>
            <a:chOff x="8596636" y="3675080"/>
            <a:chExt cx="5340344" cy="18027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A2AA62-1956-4BA2-ADC9-89CAC1144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6636" y="3675080"/>
              <a:ext cx="5340344" cy="152169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5F9F12-89D0-47DD-8119-8AC4461EE7CA}"/>
                </a:ext>
              </a:extLst>
            </p:cNvPr>
            <p:cNvSpPr txBox="1"/>
            <p:nvPr/>
          </p:nvSpPr>
          <p:spPr>
            <a:xfrm>
              <a:off x="11645728" y="5170010"/>
              <a:ext cx="19816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</a:rPr>
                <a:t>EXTENDED REALITY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24DC7C-1FB7-40E5-AC10-F5FA28568130}"/>
              </a:ext>
            </a:extLst>
          </p:cNvPr>
          <p:cNvGrpSpPr/>
          <p:nvPr/>
        </p:nvGrpSpPr>
        <p:grpSpPr>
          <a:xfrm>
            <a:off x="8885103" y="1617431"/>
            <a:ext cx="5317484" cy="2270859"/>
            <a:chOff x="8581396" y="5504518"/>
            <a:chExt cx="5317484" cy="22708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689748-C227-413A-B5A4-E9110BD35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81396" y="5504518"/>
              <a:ext cx="5317484" cy="175356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2D5BDA-6E13-42E3-9D44-3BB34F2AB6D1}"/>
                </a:ext>
              </a:extLst>
            </p:cNvPr>
            <p:cNvSpPr txBox="1"/>
            <p:nvPr/>
          </p:nvSpPr>
          <p:spPr>
            <a:xfrm>
              <a:off x="11970892" y="7467600"/>
              <a:ext cx="17070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</a:rPr>
                <a:t>DATA ANALYTICS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83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27759F-5B26-47A3-A1CF-C5C0B7EC2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918CD-F877-470A-B118-76B42963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0C5F5-E659-4BDA-A509-5A778056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AF7E5-C1BB-4D89-87DA-B16A8EDB2661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62BDBB-4C18-4895-BB49-D77DD6F10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 – design de materiais para anodos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1D2942-E7DA-4C97-8C77-1FB43A871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79" y="1569720"/>
            <a:ext cx="13172215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08059"/>
      </p:ext>
    </p:extLst>
  </p:cSld>
  <p:clrMapOvr>
    <a:masterClrMapping/>
  </p:clrMapOvr>
</p:sld>
</file>

<file path=ppt/theme/theme1.xml><?xml version="1.0" encoding="utf-8"?>
<a:theme xmlns:a="http://schemas.openxmlformats.org/drawingml/2006/main" name="Level">
  <a:themeElements>
    <a:clrScheme name="sampa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CB421"/>
      </a:accent1>
      <a:accent2>
        <a:srgbClr val="85A366"/>
      </a:accent2>
      <a:accent3>
        <a:srgbClr val="1094AB"/>
      </a:accent3>
      <a:accent4>
        <a:srgbClr val="884980"/>
      </a:accent4>
      <a:accent5>
        <a:srgbClr val="FF0000"/>
      </a:accent5>
      <a:accent6>
        <a:srgbClr val="3F3F3F"/>
      </a:accent6>
      <a:hlink>
        <a:srgbClr val="0B6879"/>
      </a:hlink>
      <a:folHlink>
        <a:srgbClr val="073D46"/>
      </a:folHlink>
    </a:clrScheme>
    <a:fontScheme name="Garamond_Verdana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panose="0208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panose="02080604020202020204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evel">
  <a:themeElements>
    <a:clrScheme name="sampa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CB421"/>
      </a:accent1>
      <a:accent2>
        <a:srgbClr val="85A366"/>
      </a:accent2>
      <a:accent3>
        <a:srgbClr val="1094AB"/>
      </a:accent3>
      <a:accent4>
        <a:srgbClr val="884980"/>
      </a:accent4>
      <a:accent5>
        <a:srgbClr val="FF0000"/>
      </a:accent5>
      <a:accent6>
        <a:srgbClr val="3F3F3F"/>
      </a:accent6>
      <a:hlink>
        <a:srgbClr val="0B6879"/>
      </a:hlink>
      <a:folHlink>
        <a:srgbClr val="073D46"/>
      </a:folHlink>
    </a:clrScheme>
    <a:fontScheme name="Garamond_Verdana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panose="0208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panose="02080604020202020204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4059</TotalTime>
  <Words>582</Words>
  <Application>Microsoft Office PowerPoint</Application>
  <PresentationFormat>Custom</PresentationFormat>
  <Paragraphs>103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AdvOT02ce3bbb.I</vt:lpstr>
      <vt:lpstr>AdvOT2e364b11</vt:lpstr>
      <vt:lpstr>AdvOT2e364b11+20</vt:lpstr>
      <vt:lpstr>AdvOT2e364b11+fb</vt:lpstr>
      <vt:lpstr>Arial</vt:lpstr>
      <vt:lpstr>Calibri</vt:lpstr>
      <vt:lpstr>Chandas</vt:lpstr>
      <vt:lpstr>DejaVu Sans</vt:lpstr>
      <vt:lpstr>DejaVu Serif Condensed</vt:lpstr>
      <vt:lpstr>Garamond</vt:lpstr>
      <vt:lpstr>Verdana</vt:lpstr>
      <vt:lpstr>Wingdings</vt:lpstr>
      <vt:lpstr>Level</vt:lpstr>
      <vt:lpstr>1_Level</vt:lpstr>
      <vt:lpstr>Informática de Materiais:  modelagem e/ou experimental</vt:lpstr>
      <vt:lpstr>Paradigmas na física dos materiais</vt:lpstr>
      <vt:lpstr>Informatica de materiais</vt:lpstr>
      <vt:lpstr> Descoberta de novos materiais</vt:lpstr>
      <vt:lpstr>Publicações </vt:lpstr>
      <vt:lpstr>Iniciativas no mundo </vt:lpstr>
      <vt:lpstr>Previsões baseadas em aprendizado de máquina</vt:lpstr>
      <vt:lpstr>Industry 4.0 and enabling technologies </vt:lpstr>
      <vt:lpstr>Exemplo – design de materiais para anodos </vt:lpstr>
      <vt:lpstr>PowerPoint Presentation</vt:lpstr>
      <vt:lpstr>Previsões baseadas em aprendizado de máquina</vt:lpstr>
      <vt:lpstr>Viabilidade</vt:lpstr>
      <vt:lpstr>Prognóstico de potenciais candidatos</vt:lpstr>
      <vt:lpstr>Oportunidades</vt:lpstr>
      <vt:lpstr>Sumário</vt:lpstr>
    </vt:vector>
  </TitlesOfParts>
  <Company>Ꭿ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Characterization of Functionalized  Nanoparticle Transport in Flow  Through Permeable Media Project #: BEG08-020 PI:   Nguyen, Quoc Location: University of Texas at Austin</dc:title>
  <dc:creator>Caetano Rodrigues Miranda</dc:creator>
  <cp:lastModifiedBy>Caetano Rodrigues Miranda</cp:lastModifiedBy>
  <cp:revision>1464</cp:revision>
  <cp:lastPrinted>2021-02-16T17:52:06Z</cp:lastPrinted>
  <dcterms:created xsi:type="dcterms:W3CDTF">2021-02-16T17:52:06Z</dcterms:created>
  <dcterms:modified xsi:type="dcterms:W3CDTF">2022-04-20T16:55:48Z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1033-11.1.0.10161</vt:lpwstr>
  </property>
</Properties>
</file>