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  <p:sldId id="271" r:id="rId14"/>
    <p:sldId id="272" r:id="rId15"/>
    <p:sldId id="275" r:id="rId16"/>
    <p:sldId id="273" r:id="rId17"/>
    <p:sldId id="274" r:id="rId18"/>
    <p:sldId id="276" r:id="rId19"/>
    <p:sldId id="269" r:id="rId20"/>
    <p:sldId id="270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002-C05B-4713-ADCA-7A87D790EED0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B3D8-C09F-4A06-BC2C-3C7EF28A4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02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002-C05B-4713-ADCA-7A87D790EED0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B3D8-C09F-4A06-BC2C-3C7EF28A4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83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002-C05B-4713-ADCA-7A87D790EED0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B3D8-C09F-4A06-BC2C-3C7EF28A4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02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002-C05B-4713-ADCA-7A87D790EED0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B3D8-C09F-4A06-BC2C-3C7EF28A4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77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002-C05B-4713-ADCA-7A87D790EED0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B3D8-C09F-4A06-BC2C-3C7EF28A4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16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002-C05B-4713-ADCA-7A87D790EED0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B3D8-C09F-4A06-BC2C-3C7EF28A4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68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002-C05B-4713-ADCA-7A87D790EED0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B3D8-C09F-4A06-BC2C-3C7EF28A4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94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002-C05B-4713-ADCA-7A87D790EED0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B3D8-C09F-4A06-BC2C-3C7EF28A4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69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002-C05B-4713-ADCA-7A87D790EED0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B3D8-C09F-4A06-BC2C-3C7EF28A4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87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002-C05B-4713-ADCA-7A87D790EED0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B3D8-C09F-4A06-BC2C-3C7EF28A4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45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002-C05B-4713-ADCA-7A87D790EED0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B3D8-C09F-4A06-BC2C-3C7EF28A4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1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85002-C05B-4713-ADCA-7A87D790EED0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FB3D8-C09F-4A06-BC2C-3C7EF28A4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03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3070" y="1055127"/>
            <a:ext cx="8619565" cy="2387600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/>
              <a:t>Proposta para Claros : </a:t>
            </a:r>
            <a:br>
              <a:rPr lang="pt-BR" sz="2400" b="1" dirty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Estudo </a:t>
            </a:r>
            <a:r>
              <a:rPr lang="pt-BR" b="1" dirty="0"/>
              <a:t>da estrutura </a:t>
            </a:r>
            <a:r>
              <a:rPr lang="pt-BR" b="1" dirty="0" err="1"/>
              <a:t>nanoscópica</a:t>
            </a:r>
            <a:r>
              <a:rPr lang="pt-BR" b="1" dirty="0"/>
              <a:t> de materiais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3070" y="4355071"/>
            <a:ext cx="8256495" cy="1655762"/>
          </a:xfrm>
        </p:spPr>
        <p:txBody>
          <a:bodyPr/>
          <a:lstStyle/>
          <a:p>
            <a:pPr algn="just"/>
            <a:r>
              <a:rPr lang="pt-BR" dirty="0" smtClean="0"/>
              <a:t>Cristiano Luis Pinto de Oliveira</a:t>
            </a:r>
          </a:p>
          <a:p>
            <a:pPr algn="just"/>
            <a:r>
              <a:rPr lang="pt-BR" dirty="0" smtClean="0"/>
              <a:t>Antonio M. F. Neto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28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057"/>
            <a:ext cx="7886700" cy="1325563"/>
          </a:xfrm>
        </p:spPr>
        <p:txBody>
          <a:bodyPr/>
          <a:lstStyle/>
          <a:p>
            <a:r>
              <a:rPr lang="pt-BR" dirty="0" smtClean="0"/>
              <a:t>Matéria Mole - Nanotecnologia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68941" y="1099019"/>
            <a:ext cx="782618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Nem sólido nem liquido... </a:t>
            </a:r>
            <a:r>
              <a:rPr lang="pt-BR" i="1" dirty="0" smtClean="0"/>
              <a:t>In </a:t>
            </a:r>
            <a:r>
              <a:rPr lang="pt-BR" i="1" dirty="0" err="1" smtClean="0"/>
              <a:t>between</a:t>
            </a:r>
            <a:endParaRPr lang="pt-BR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i="1" dirty="0"/>
          </a:p>
          <a:p>
            <a:pPr marL="285750" indent="-285750">
              <a:buFont typeface="Arial" charset="0"/>
              <a:buChar char="•"/>
            </a:pPr>
            <a:r>
              <a:rPr lang="pt-BR" b="1" dirty="0" smtClean="0"/>
              <a:t>Tecnologia:</a:t>
            </a:r>
            <a:r>
              <a:rPr lang="pt-BR" dirty="0" smtClean="0"/>
              <a:t> Micro/</a:t>
            </a:r>
            <a:r>
              <a:rPr lang="pt-BR" dirty="0" err="1" smtClean="0"/>
              <a:t>Nanoeletrônica</a:t>
            </a:r>
            <a:r>
              <a:rPr lang="pt-BR" dirty="0" smtClean="0"/>
              <a:t>, dispositivos, “chip” de computador, celulares, </a:t>
            </a:r>
            <a:r>
              <a:rPr lang="pt-BR" i="1" dirty="0" smtClean="0"/>
              <a:t>displays</a:t>
            </a:r>
            <a:r>
              <a:rPr lang="pt-BR" dirty="0" smtClean="0"/>
              <a:t>, </a:t>
            </a:r>
            <a:r>
              <a:rPr lang="pt-BR" dirty="0" err="1" smtClean="0"/>
              <a:t>etc</a:t>
            </a:r>
            <a:endParaRPr lang="pt-BR" dirty="0" smtClean="0"/>
          </a:p>
          <a:p>
            <a:pPr marL="285750" indent="-285750">
              <a:buFont typeface="Arial" charset="0"/>
              <a:buChar char="•"/>
            </a:pPr>
            <a:endParaRPr lang="pt-BR" dirty="0" smtClean="0"/>
          </a:p>
          <a:p>
            <a:pPr marL="285750" indent="-285750">
              <a:buFont typeface="Arial" charset="0"/>
              <a:buChar char="•"/>
            </a:pPr>
            <a:r>
              <a:rPr lang="pt-BR" b="1" dirty="0" smtClean="0"/>
              <a:t>Alimentos:</a:t>
            </a:r>
            <a:r>
              <a:rPr lang="pt-BR" dirty="0" smtClean="0"/>
              <a:t> Estabilização de vitaminas, aditivos, emulsões, </a:t>
            </a:r>
            <a:r>
              <a:rPr lang="pt-BR" dirty="0" err="1" smtClean="0"/>
              <a:t>etc</a:t>
            </a:r>
            <a:r>
              <a:rPr lang="pt-BR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endParaRPr lang="pt-BR" dirty="0" smtClean="0"/>
          </a:p>
          <a:p>
            <a:pPr marL="285750" indent="-285750">
              <a:buFont typeface="Arial" charset="0"/>
              <a:buChar char="•"/>
            </a:pPr>
            <a:r>
              <a:rPr lang="pt-BR" b="1" dirty="0" smtClean="0"/>
              <a:t>Medicina: 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dirty="0" smtClean="0"/>
              <a:t>Carreamento de drogas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dirty="0" smtClean="0"/>
              <a:t>Tratamento de câncer / tumores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dirty="0" smtClean="0"/>
              <a:t>Cremes para tratamento de feridas, cortes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dirty="0" err="1" smtClean="0"/>
              <a:t>etc</a:t>
            </a:r>
            <a:endParaRPr lang="pt-BR" dirty="0" smtClean="0"/>
          </a:p>
          <a:p>
            <a:pPr marL="285750" indent="-285750">
              <a:buFont typeface="Arial" charset="0"/>
              <a:buChar char="•"/>
            </a:pPr>
            <a:endParaRPr lang="pt-BR" dirty="0" smtClean="0"/>
          </a:p>
          <a:p>
            <a:pPr marL="285750" indent="-285750">
              <a:buFont typeface="Arial" charset="0"/>
              <a:buChar char="•"/>
            </a:pPr>
            <a:r>
              <a:rPr lang="pt-BR" b="1" dirty="0" smtClean="0"/>
              <a:t>Cosméticos: 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dirty="0" smtClean="0"/>
              <a:t>Cremes “rejuvenescedores”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dirty="0" smtClean="0"/>
              <a:t>Tratamento da pele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dirty="0" smtClean="0"/>
              <a:t>Perfumes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dirty="0" err="1" smtClean="0"/>
              <a:t>etc</a:t>
            </a:r>
            <a:endParaRPr lang="pt-BR" dirty="0" smtClean="0"/>
          </a:p>
          <a:p>
            <a:pPr marL="742950" lvl="1" indent="-285750">
              <a:buFont typeface="Arial" charset="0"/>
              <a:buChar char="•"/>
            </a:pPr>
            <a:endParaRPr lang="pt-BR" dirty="0" smtClean="0"/>
          </a:p>
          <a:p>
            <a:pPr marL="285750" indent="-285750">
              <a:buFont typeface="Arial" charset="0"/>
              <a:buChar char="•"/>
            </a:pPr>
            <a:r>
              <a:rPr lang="pt-BR" sz="2400" b="1" dirty="0" err="1" smtClean="0">
                <a:solidFill>
                  <a:srgbClr val="FF0000"/>
                </a:solidFill>
              </a:rPr>
              <a:t>Etc</a:t>
            </a:r>
            <a:r>
              <a:rPr lang="pt-BR" sz="2400" b="1" dirty="0" smtClean="0">
                <a:solidFill>
                  <a:srgbClr val="FF0000"/>
                </a:solidFill>
              </a:rPr>
              <a:t>!</a:t>
            </a:r>
            <a:r>
              <a:rPr lang="pt-BR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01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6840760" cy="2511152"/>
          </a:xfrm>
        </p:spPr>
        <p:txBody>
          <a:bodyPr>
            <a:noAutofit/>
          </a:bodyPr>
          <a:lstStyle/>
          <a:p>
            <a:r>
              <a:rPr lang="pt-BR" sz="5400" dirty="0" smtClean="0"/>
              <a:t>Investigar/gerar sistemas em escala nano?</a:t>
            </a:r>
            <a:endParaRPr lang="en-US" sz="5400" dirty="0"/>
          </a:p>
        </p:txBody>
      </p:sp>
      <p:grpSp>
        <p:nvGrpSpPr>
          <p:cNvPr id="6" name="Grupo 5"/>
          <p:cNvGrpSpPr/>
          <p:nvPr/>
        </p:nvGrpSpPr>
        <p:grpSpPr>
          <a:xfrm>
            <a:off x="3635896" y="2764307"/>
            <a:ext cx="5184576" cy="3467781"/>
            <a:chOff x="3563888" y="3749070"/>
            <a:chExt cx="5184576" cy="3467781"/>
          </a:xfrm>
        </p:grpSpPr>
        <p:sp>
          <p:nvSpPr>
            <p:cNvPr id="4" name="CaixaDeTexto 3"/>
            <p:cNvSpPr txBox="1"/>
            <p:nvPr/>
          </p:nvSpPr>
          <p:spPr>
            <a:xfrm>
              <a:off x="3563888" y="5277859"/>
              <a:ext cx="518457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dirty="0" smtClean="0">
                  <a:solidFill>
                    <a:srgbClr val="FF0000"/>
                  </a:solidFill>
                </a:rPr>
                <a:t>Métodos Teóricos</a:t>
              </a:r>
            </a:p>
            <a:p>
              <a:pPr algn="ctr"/>
              <a:r>
                <a:rPr lang="pt-BR" sz="4000" dirty="0">
                  <a:solidFill>
                    <a:srgbClr val="FF0000"/>
                  </a:solidFill>
                </a:rPr>
                <a:t>+</a:t>
              </a:r>
              <a:endParaRPr lang="pt-BR" sz="40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pt-BR" sz="4000" dirty="0" smtClean="0">
                  <a:solidFill>
                    <a:srgbClr val="FF0000"/>
                  </a:solidFill>
                </a:rPr>
                <a:t>Métodos Experimentais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5" name="Seta para baixo 4"/>
            <p:cNvSpPr/>
            <p:nvPr/>
          </p:nvSpPr>
          <p:spPr>
            <a:xfrm rot="19330204">
              <a:off x="4863719" y="3749070"/>
              <a:ext cx="936104" cy="17416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213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493" y="270995"/>
            <a:ext cx="7886700" cy="737535"/>
          </a:xfrm>
        </p:spPr>
        <p:txBody>
          <a:bodyPr>
            <a:normAutofit/>
          </a:bodyPr>
          <a:lstStyle/>
          <a:p>
            <a:r>
              <a:rPr lang="pt-BR" dirty="0" smtClean="0"/>
              <a:t>Matéria mole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2985" y="1156447"/>
            <a:ext cx="83876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*equilíbrio termodinâmico – </a:t>
            </a:r>
            <a:r>
              <a:rPr lang="pt-BR" sz="2800" i="1" dirty="0" smtClean="0"/>
              <a:t>self </a:t>
            </a:r>
            <a:r>
              <a:rPr lang="pt-BR" sz="2800" i="1" dirty="0" err="1" smtClean="0"/>
              <a:t>assembly</a:t>
            </a:r>
            <a:endParaRPr lang="pt-BR" sz="2800" i="1" dirty="0" smtClean="0"/>
          </a:p>
          <a:p>
            <a:pPr algn="just"/>
            <a:r>
              <a:rPr lang="pt-BR" sz="2800" i="1" dirty="0" smtClean="0"/>
              <a:t/>
            </a:r>
            <a:br>
              <a:rPr lang="pt-BR" sz="2800" i="1" dirty="0" smtClean="0"/>
            </a:br>
            <a:r>
              <a:rPr lang="pt-BR" sz="2800" i="1" dirty="0" smtClean="0"/>
              <a:t>* estudos estruturais demandam uso de métodos que não afetem esse equilíbrio - &gt; </a:t>
            </a:r>
            <a:r>
              <a:rPr lang="pt-BR" sz="2800" i="1" dirty="0" err="1" smtClean="0"/>
              <a:t>scattering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methods</a:t>
            </a:r>
            <a:r>
              <a:rPr lang="pt-BR" sz="2800" i="1" dirty="0" smtClean="0"/>
              <a:t>!</a:t>
            </a:r>
          </a:p>
          <a:p>
            <a:pPr algn="just"/>
            <a:r>
              <a:rPr lang="pt-BR" sz="2800" i="1" dirty="0" smtClean="0"/>
              <a:t/>
            </a:r>
            <a:br>
              <a:rPr lang="pt-BR" sz="2800" i="1" dirty="0" smtClean="0"/>
            </a:br>
            <a:r>
              <a:rPr lang="pt-BR" sz="2800" i="1" dirty="0" smtClean="0"/>
              <a:t>* O IFUSP desenvolveu nos últimos anos uma ótima infraestrutura para métodos de espalhamento/difração de raios X (EMUSAXS)</a:t>
            </a:r>
          </a:p>
          <a:p>
            <a:pPr algn="just"/>
            <a:r>
              <a:rPr lang="pt-BR" sz="2800" i="1" dirty="0" smtClean="0"/>
              <a:t/>
            </a:r>
            <a:br>
              <a:rPr lang="pt-BR" sz="2800" i="1" dirty="0" smtClean="0"/>
            </a:br>
            <a:r>
              <a:rPr lang="pt-BR" sz="2800" i="1" dirty="0" smtClean="0"/>
              <a:t>* Além de dados experimentais, é preciso o desenvolvimento de métodos de modelagem e análise de dados</a:t>
            </a: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248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164"/>
            <a:ext cx="9144000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164"/>
            <a:ext cx="9144000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8333" r="1176" b="37501"/>
          <a:stretch/>
        </p:blipFill>
        <p:spPr>
          <a:xfrm>
            <a:off x="0" y="201707"/>
            <a:ext cx="9036424" cy="27969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t="34114" r="1324" b="16666"/>
          <a:stretch/>
        </p:blipFill>
        <p:spPr>
          <a:xfrm>
            <a:off x="0" y="3227293"/>
            <a:ext cx="9022976" cy="254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164"/>
            <a:ext cx="9144000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-2059" r="1" b="27344"/>
          <a:stretch/>
        </p:blipFill>
        <p:spPr>
          <a:xfrm>
            <a:off x="-147918" y="-363070"/>
            <a:ext cx="7732059" cy="310842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3823" t="6510" r="1323" b="6250"/>
          <a:stretch/>
        </p:blipFill>
        <p:spPr>
          <a:xfrm>
            <a:off x="2904565" y="2901949"/>
            <a:ext cx="6010835" cy="395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945" y="176866"/>
            <a:ext cx="7886700" cy="111405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Proposta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15154" y="820272"/>
            <a:ext cx="84716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*1 docente para área de nanotecnologia / matéria mole, possivelmente experimental, para pesquisas nesta área</a:t>
            </a:r>
            <a:r>
              <a:rPr lang="pt-BR" sz="2400" dirty="0" smtClean="0"/>
              <a:t>. Síntese de materiais, nanopartículas, </a:t>
            </a:r>
            <a:r>
              <a:rPr lang="pt-BR" sz="2400" dirty="0" err="1" smtClean="0"/>
              <a:t>microfluídica</a:t>
            </a:r>
            <a:r>
              <a:rPr lang="pt-BR" sz="2400" dirty="0" smtClean="0"/>
              <a:t>, reologia de sistemas </a:t>
            </a:r>
            <a:r>
              <a:rPr lang="pt-BR" sz="2400" dirty="0" err="1" smtClean="0"/>
              <a:t>viscoelásticos</a:t>
            </a:r>
            <a:r>
              <a:rPr lang="pt-BR" sz="2400" dirty="0" smtClean="0"/>
              <a:t> são apenas algumas das possíveis abordagens.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* O parque de equipamentos já disponível no IFUSP dará todo o suporte inicial ao pesquisador que poderá focar em um grupo/laboratório de desenvolvimento/síntese de materiais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* Para o uso de todo o potencial de espalhamento/difração de RX que temos no IFUSP, é ideal que o docente possa contribuir no desenvolvimento de métodos de modelagem de dados.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* Este profissional também se beneficiará com o novo Sincrotron Brasileiro, Sirius, que está sendo inaugurado / finalizado.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332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945" y="418912"/>
            <a:ext cx="7886700" cy="111405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Benefícios para o IFUSP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15154" y="1358152"/>
            <a:ext cx="84716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Pesquisas em matéria mole e nanotecnologia tem permitido avanços impressionantes em várias áreas do conhecimento (química, física, biologia, engenharias) com inúmeras aplicações tecnológicas (</a:t>
            </a:r>
            <a:r>
              <a:rPr lang="pt-BR" sz="2400" i="1" dirty="0" err="1"/>
              <a:t>drug</a:t>
            </a:r>
            <a:r>
              <a:rPr lang="pt-BR" sz="2400" i="1" dirty="0"/>
              <a:t> delivery</a:t>
            </a:r>
            <a:r>
              <a:rPr lang="pt-BR" sz="2400" dirty="0"/>
              <a:t>, cosmetologia, novos materiais, alimentos, </a:t>
            </a:r>
            <a:r>
              <a:rPr lang="pt-BR" sz="2400" dirty="0" err="1"/>
              <a:t>etc</a:t>
            </a:r>
            <a:r>
              <a:rPr lang="pt-BR" sz="2400" dirty="0" smtClean="0"/>
              <a:t>).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A infraestrutura experimental já existente no instituto de Física da USP habilitará o desenvolvimento de projetos inovadores.  Grupos de todo o instituto se beneficiariam da contratação de um docente com este perfil, tanto da DFEP como da DFGE, DFMT e DFAP.</a:t>
            </a:r>
          </a:p>
        </p:txBody>
      </p:sp>
    </p:spTree>
    <p:extLst>
      <p:ext uri="{BB962C8B-B14F-4D97-AF65-F5344CB8AC3E}">
        <p14:creationId xmlns:p14="http://schemas.microsoft.com/office/powerpoint/2010/main" val="15002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http://www.technologyed.com/courses/c175/nanotechnolog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125627" cy="40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lib.bioinfo.pl/files/reports/materials/1739/Figure%203.%20Diverse%20application%20of%20nanotechnolog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381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foresight.org/Updates/Update37/Images/STTfi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2" y="4005064"/>
            <a:ext cx="431343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www.nanostart.de/images/stories/world%20market%20nanotechnolog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80" y="260648"/>
            <a:ext cx="4555257" cy="272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3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945" y="418912"/>
            <a:ext cx="7886700" cy="111405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Candidatos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68942" y="1532964"/>
            <a:ext cx="84716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Diversos jovens doutores do próprio instituto de Física da USP, bem como de diversas outras universidades do Brasil e do exterior têm desenvolvido projetos de pós-doutorado nas áreas indicadas acima e certamente teriam interesse em concorrer a esta vaga e contar com todo o suporte que o instituto já </a:t>
            </a:r>
            <a:r>
              <a:rPr lang="pt-BR" sz="2400" dirty="0" smtClean="0"/>
              <a:t>oferece.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017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21412" y="0"/>
            <a:ext cx="9189153" cy="6900873"/>
            <a:chOff x="-21412" y="0"/>
            <a:chExt cx="9189153" cy="6900873"/>
          </a:xfrm>
        </p:grpSpPr>
        <p:pic>
          <p:nvPicPr>
            <p:cNvPr id="3076" name="Picture 4" descr="http://www.thenanotechnologytimes.com/uploads/2/4/6/5/2465338/4225094_ori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511619"/>
              <a:ext cx="6248828" cy="4032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://www.hkc22.com/nanofood_cov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960" y="0"/>
              <a:ext cx="3061040" cy="4077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://us.123rf.com/400wm/400/400/radiantskies/radiantskies1212/radiantskies121200974/16678360-abstract-word-cloud-for-dna-nanotechnology-with-related-tags-and-term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51270"/>
              <a:ext cx="2721098" cy="2442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http://professorakira.files.wordpress.com/2010/07/oled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412" y="1712842"/>
              <a:ext cx="3459614" cy="2629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2" name="Picture 20" descr="http://www.maximumpc.com/files/u46168/sony_psp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348607" y="4792005"/>
              <a:ext cx="2656578" cy="1502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6" name="Picture 24" descr="http://image.shutterstock.com/display_pic_with_logo/100178/115497034/stock-photo-concept-super-d-processor-unit-cpu-high-resolution-115497034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6" t="3898" r="2334" b="10774"/>
            <a:stretch/>
          </p:blipFill>
          <p:spPr bwMode="auto">
            <a:xfrm>
              <a:off x="4374706" y="4549993"/>
              <a:ext cx="2328662" cy="2308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8" name="Picture 26" descr="http://www.tecnoetc.com.br/wp-content/uploads/2012/12/iPad-4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11" b="11228"/>
            <a:stretch/>
          </p:blipFill>
          <p:spPr bwMode="auto">
            <a:xfrm>
              <a:off x="-7298" y="188640"/>
              <a:ext cx="3355162" cy="1535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http://www.asme.org/getmedia/a238f10e-a484-47b2-b0f4-687eb9a26a9e/DNA-Origami-Takes-Engineering-to-a-Nano-Level_hero.jpg.aspx?width=456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81" t="17275" r="14984" b="19993"/>
            <a:stretch/>
          </p:blipFill>
          <p:spPr bwMode="auto">
            <a:xfrm>
              <a:off x="7189799" y="4043034"/>
              <a:ext cx="1977942" cy="150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2" name="Picture 30" descr="http://www.immortalhumans.com/wp-content/uploads/alveoli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76022"/>
              <a:ext cx="3002837" cy="2609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http://4.bp.blogspot.com/_osrVjnPbdEM/TB3Rr_vtQPI/AAAAAAAAdho/FEwJgVYy0xs/s1600/Unbelievable_Miniatures_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3368" y="5229200"/>
              <a:ext cx="2440632" cy="1671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53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22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Lideres mundiais em Nanotecnologia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4389" t="33462" r="33951" b="29132"/>
          <a:stretch/>
        </p:blipFill>
        <p:spPr>
          <a:xfrm>
            <a:off x="457200" y="1124744"/>
            <a:ext cx="5688632" cy="231579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178" y="6462237"/>
            <a:ext cx="232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https://bit.ly/3xyQ2uN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0267" t="40900" r="35611" b="13579"/>
          <a:stretch/>
        </p:blipFill>
        <p:spPr>
          <a:xfrm>
            <a:off x="323528" y="3636123"/>
            <a:ext cx="4608512" cy="267319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19489" t="48031" r="39154" b="18500"/>
          <a:stretch/>
        </p:blipFill>
        <p:spPr>
          <a:xfrm>
            <a:off x="4355976" y="4149080"/>
            <a:ext cx="4536504" cy="2056548"/>
          </a:xfrm>
          <a:prstGeom prst="rect">
            <a:avLst/>
          </a:prstGeom>
        </p:spPr>
      </p:pic>
      <p:sp>
        <p:nvSpPr>
          <p:cNvPr id="7" name="Seta para a Direita 6"/>
          <p:cNvSpPr/>
          <p:nvPr/>
        </p:nvSpPr>
        <p:spPr>
          <a:xfrm rot="10800000">
            <a:off x="7812360" y="4925326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127104" y="2006288"/>
            <a:ext cx="277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Publicações no ano de 2019!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04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pt-BR" dirty="0" smtClean="0"/>
              <a:t>Lucros -&gt; Patentes!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06" y="692696"/>
            <a:ext cx="8064896" cy="201622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272169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The United </a:t>
            </a:r>
            <a:r>
              <a:rPr lang="pt-BR" dirty="0" err="1"/>
              <a:t>States</a:t>
            </a:r>
            <a:r>
              <a:rPr lang="pt-BR" dirty="0"/>
              <a:t> </a:t>
            </a:r>
            <a:r>
              <a:rPr lang="pt-BR" dirty="0" err="1"/>
              <a:t>Patent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Trademark</a:t>
            </a:r>
            <a:r>
              <a:rPr lang="pt-BR" dirty="0"/>
              <a:t> Office  (USPTO</a:t>
            </a:r>
            <a:r>
              <a:rPr lang="pt-BR" dirty="0" smtClean="0"/>
              <a:t>)</a:t>
            </a:r>
          </a:p>
          <a:p>
            <a:r>
              <a:rPr lang="pt-BR" dirty="0" smtClean="0"/>
              <a:t>China </a:t>
            </a:r>
            <a:r>
              <a:rPr lang="pt-BR" dirty="0" err="1"/>
              <a:t>National</a:t>
            </a:r>
            <a:r>
              <a:rPr lang="pt-BR" dirty="0"/>
              <a:t> </a:t>
            </a:r>
            <a:r>
              <a:rPr lang="pt-BR" dirty="0" err="1"/>
              <a:t>Intellectual</a:t>
            </a:r>
            <a:r>
              <a:rPr lang="pt-BR" dirty="0"/>
              <a:t> </a:t>
            </a:r>
            <a:r>
              <a:rPr lang="pt-BR" dirty="0" err="1"/>
              <a:t>Property</a:t>
            </a:r>
            <a:r>
              <a:rPr lang="pt-BR" dirty="0"/>
              <a:t> </a:t>
            </a:r>
            <a:r>
              <a:rPr lang="pt-BR" dirty="0" err="1"/>
              <a:t>Administration</a:t>
            </a:r>
            <a:r>
              <a:rPr lang="pt-BR" dirty="0"/>
              <a:t> (CNIPA)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88" y="3485289"/>
            <a:ext cx="5486400" cy="318407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651648"/>
            <a:ext cx="2416629" cy="8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Áreas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8719457" cy="320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4" y="260648"/>
            <a:ext cx="8915400" cy="31432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4" y="3540968"/>
            <a:ext cx="8850086" cy="32004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588224" y="260648"/>
            <a:ext cx="1152128" cy="328032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041001" y="3676938"/>
            <a:ext cx="1152128" cy="318106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9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Nada é por acaso...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653136"/>
            <a:ext cx="4278086" cy="16491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4725144"/>
            <a:ext cx="4278086" cy="163285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772816"/>
            <a:ext cx="5077173" cy="172819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580113" y="1772816"/>
            <a:ext cx="3269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solidFill>
                  <a:srgbClr val="FF0000"/>
                </a:solidFill>
              </a:rPr>
              <a:t>Altos investimentos em pesquisa, ciência e tecnologia!</a:t>
            </a:r>
            <a:endParaRPr lang="pt-B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6571" y="-61456"/>
            <a:ext cx="8229600" cy="1143000"/>
          </a:xfrm>
        </p:spPr>
        <p:txBody>
          <a:bodyPr/>
          <a:lstStyle/>
          <a:p>
            <a:r>
              <a:rPr lang="pt-BR" dirty="0" smtClean="0"/>
              <a:t>Brasil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880089"/>
            <a:ext cx="8490857" cy="115932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16832"/>
            <a:ext cx="3247952" cy="230256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41" y="4307343"/>
            <a:ext cx="2868910" cy="207372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52648" y="6410945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Temos bastante espaço para crescimento!</a:t>
            </a:r>
            <a:endParaRPr lang="pt-BR" sz="2400" b="1" dirty="0"/>
          </a:p>
        </p:txBody>
      </p:sp>
      <p:grpSp>
        <p:nvGrpSpPr>
          <p:cNvPr id="10" name="Agrupar 9"/>
          <p:cNvGrpSpPr/>
          <p:nvPr/>
        </p:nvGrpSpPr>
        <p:grpSpPr>
          <a:xfrm>
            <a:off x="3923928" y="2409463"/>
            <a:ext cx="5872367" cy="3451639"/>
            <a:chOff x="3923928" y="2409463"/>
            <a:chExt cx="5872367" cy="3451639"/>
          </a:xfrm>
        </p:grpSpPr>
        <p:pic>
          <p:nvPicPr>
            <p:cNvPr id="7" name="Picture 2" descr="mapa producao científica no mund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373" y="2853661"/>
              <a:ext cx="4607060" cy="230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4040309" y="5214771"/>
              <a:ext cx="47510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>
                  <a:latin typeface="Roboto Slab"/>
                </a:rPr>
                <a:t>mapa-múndi </a:t>
              </a:r>
              <a:r>
                <a:rPr lang="pt-BR" dirty="0" smtClean="0">
                  <a:latin typeface="Roboto Slab"/>
                </a:rPr>
                <a:t>baseado </a:t>
              </a:r>
              <a:r>
                <a:rPr lang="pt-BR" dirty="0">
                  <a:latin typeface="Roboto Slab"/>
                </a:rPr>
                <a:t>na produção científica de cada país</a:t>
              </a:r>
              <a:endParaRPr lang="pt-BR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3923928" y="2409463"/>
              <a:ext cx="58723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/>
                <a:t>https://blog.even3.com.br/pesquisas-cientificas-no-brasil/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20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</TotalTime>
  <Words>355</Words>
  <Application>Microsoft Office PowerPoint</Application>
  <PresentationFormat>Apresentação na tela (4:3)</PresentationFormat>
  <Paragraphs>56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Roboto Slab</vt:lpstr>
      <vt:lpstr>Tema do Office</vt:lpstr>
      <vt:lpstr>Proposta para Claros :   Estudo da estrutura nanoscópica de materiais</vt:lpstr>
      <vt:lpstr>Apresentação do PowerPoint</vt:lpstr>
      <vt:lpstr>Apresentação do PowerPoint</vt:lpstr>
      <vt:lpstr>Lideres mundiais em Nanotecnologia</vt:lpstr>
      <vt:lpstr>Lucros -&gt; Patentes!</vt:lpstr>
      <vt:lpstr>Áreas</vt:lpstr>
      <vt:lpstr>Apresentação do PowerPoint</vt:lpstr>
      <vt:lpstr>Nada é por acaso...</vt:lpstr>
      <vt:lpstr>Brasil</vt:lpstr>
      <vt:lpstr>Matéria Mole - Nanotecnologia</vt:lpstr>
      <vt:lpstr>Investigar/gerar sistemas em escala nano?</vt:lpstr>
      <vt:lpstr>Matéria mole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Proposta </vt:lpstr>
      <vt:lpstr>Benefícios para o IFUSP </vt:lpstr>
      <vt:lpstr>Candidatos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para Claros :   Estudo da estrutura nanoscópica de materiais</dc:title>
  <dc:creator>Conta da Microsoft</dc:creator>
  <cp:lastModifiedBy>Conta da Microsoft</cp:lastModifiedBy>
  <cp:revision>12</cp:revision>
  <dcterms:created xsi:type="dcterms:W3CDTF">2022-04-19T14:45:05Z</dcterms:created>
  <dcterms:modified xsi:type="dcterms:W3CDTF">2022-04-20T16:13:33Z</dcterms:modified>
</cp:coreProperties>
</file>